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By 1928 Lenin was dead and Josef Stalin was in the driver’s seat. </a:t>
            </a:r>
          </a:p>
          <a:p>
            <a:pPr/>
          </a:p>
          <a:p>
            <a:pPr/>
            <a:r>
              <a:t>Lenin had lived for only half a decade after his revolution. In May 1922 Lenin had suffered a stroke, but he was back on his feet and in his office by July. In December 1922 he had suffered a second stroke. In March 1923 he had suffered a third stroke and temporarily lost speech: he did to really recover. In January 1924 he fell into a coma and died. </a:t>
            </a:r>
          </a:p>
          <a:p>
            <a:pPr/>
          </a:p>
          <a:p>
            <a:pPr/>
            <a:r>
              <a:t>In his illness he had written out what he thought of his probable successors at the head of the dictatorship. He did not think much: Josef Stalin “is too coarse… this defect… becomes intolerable in a General Secretary.… Comrades think about a way of removing Stalin… appointing another man… more tolerant, more loyal, more polite and more considerate…” Leon Trotsky “is personally perhaps the most capable man… but has… excessive self-assurance and shown excessive preoccupation with the purely administrative side…” Felix Dzerzhinsky, Sergo Ordzhonikidze had displayed “Great Russian chauvinism…” Et cetera, et cetera. Thus Lenin, as he failed, refused to use his prestige to anoint a leader or leaders. He refused to set up mechanisms by which the will of the people, or even of the industrial proletariat, or even of a broad grassroots or semi-grassroots group that could be ascribed the power of representation the industrial proletariat could be ascertained. </a:t>
            </a:r>
          </a:p>
          <a:p>
            <a:pPr/>
          </a:p>
          <a:p>
            <a:pPr/>
            <a:r>
              <a:t>The party would choose its own leaders, somehow. </a:t>
            </a:r>
          </a:p>
          <a:p>
            <a:pPr/>
          </a:p>
          <a:p>
            <a:pPr/>
            <a:r>
              <a:t>As General Secretary, in charge of personnel, Josef Stalin determined who would be the party. </a:t>
            </a:r>
          </a:p>
          <a:p>
            <a:pPr/>
          </a:p>
          <a:p>
            <a:pPr/>
            <a:r>
              <a:t>It is no surprise that Stalin came out on top, in the process acquiring many real enemies. It is not surprising that a paranoid personality like Stalin with many and powerful real enemies then took the next steps as soon as he felt he could: silencing, then executing all of his former peers; and promoting to the second rank of power people utterly dependent on him who served—who kept their lives—at his whim. </a:t>
            </a:r>
          </a:p>
          <a:p>
            <a:pPr/>
          </a:p>
          <a:p>
            <a:pPr/>
            <a:r>
              <a:t>Dzerzhinsky died of a heart attack in 1926 before Stalin had consolidated power. Stalin shot all the others mentioned in Lenin’s testament, save for Trotsky, and perhaps Ordzhonikidze. Perhaps Ordzhonikidze managed to shoot himself before the secret police could. We do not know.</a:t>
            </a:r>
          </a:p>
          <a:p>
            <a:pPr/>
          </a:p>
          <a:p>
            <a:pPr/>
            <a:r>
              <a:t>There might have been another path. It was not foreordained that the Soviet Union would turn into a terror-ridden prison camp. But Lenin’s refusal to plan for succession or create mechanisms for any form of normal politics within the Communist Party meant that Russia was likely to fall back into an old political pattern, and acquire a Czar. And in a time of turmoil and troubles, a Czar was likely to behave like Dread Ivan IV Rurik—“Ivan the Terrible”. The Czar they got was Josef Stalin: a paranoid psychopath, and one of the lead candidates for the greatest mass-murderer in human history.</a:t>
            </a:r>
          </a:p>
          <a:p>
            <a:pPr/>
          </a:p>
          <a:p>
            <a:pPr/>
            <a:r>
              <a:t>Lenin appointed Stalin “General Secretary”—responsible for personnel and other bureaucratic matters—of the Communist Party. It was seen by Lenin and his inner circle as a simple boring job, for someone with a good work ethic and committed to the party, but otherwise without great gifts. It was part of the simple administration of things rather than of the government of men. </a:t>
            </a:r>
          </a:p>
          <a:p>
            <a:pPr/>
          </a:p>
          <a:p>
            <a:pPr/>
            <a:r>
              <a:t>Recruitment drives brought the party membership up to one million in 1929, with new members selected and screened by the party. The General Secretary—Stalin—appointed local committee secretaries. Local secretaries appointed those who screened incoming members. Local secretaries chose the delegates to the Communist Party Congresses—who would then do as their patron’s patron suggested. And their patron’s patron was Stalin.</a:t>
            </a:r>
            <a: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The first imperative was destroying the market and private property. The second imperative that Lenin had thought he faced—and Stalin agreed—was to industrialize as quickly as possible. They greatly feared that the capitalist powers of the industrial core would decide to overthrow their regime. </a:t>
            </a:r>
          </a:p>
          <a:p>
            <a:pPr/>
          </a:p>
          <a:p>
            <a:pPr/>
            <a:r>
              <a:t>The Bolsheviks thought that they were viewed by the non-socialist powers as an existential threat. And a Russia that had not been regarded as an existential threat had been invaded five times in the previous four centuries: the Crimean Tartars in the 1500s, the Poles in the 1500s and 1600s, the Swedes trying to conquer early in the 1700s when Peter the Great was Czar, Napoleon trying to conquer early in the 1800s when Alexander I was Czar, and now World War I. All four had come too close to ending Russia as a great power for comfort.</a:t>
            </a:r>
            <a:br/>
          </a:p>
          <a:p>
            <a:pPr/>
            <a:r>
              <a:t>Someday soon the really-existing socialist regime might have to fight a war to survive. They had already fought two: a civil war, in which Britain and Japan had at least thought about making a serous effort to support their enemies; and a war against Poland to the west. The were desperately aware of their economic and political weakness. They needed to build industry. </a:t>
            </a:r>
          </a:p>
          <a:p>
            <a:pPr/>
          </a:p>
          <a:p>
            <a:pPr/>
            <a:r>
              <a:t>Lenin and Stalin were not wrong here.</a:t>
            </a:r>
          </a:p>
          <a:p>
            <a:pPr/>
          </a:p>
          <a:p>
            <a:pPr/>
            <a:r>
              <a:t>On June 22, 1941 Nazi Germany was to attack the Soviet Union with all its strength. Its war aims were two:</a:t>
            </a:r>
          </a:p>
          <a:p>
            <a:pPr/>
          </a:p>
          <a:p>
            <a:pPr/>
            <a:r>
              <a:t>1. to exterminate Jewish Bolshevism as an idea, a political movement, and a regime</a:t>
            </a:r>
          </a:p>
          <a:p>
            <a:pPr/>
          </a:p>
          <a:p>
            <a:pPr/>
            <a:r>
              <a:t>2. to herd into reservations, enslave, or exterminate the inhabitants of the Soviet Union. The land they occupied was needed to provide larger farms for German farmers and more “living space” —Lebensraum—for the German nation.</a:t>
            </a:r>
          </a:p>
          <a:p>
            <a:pPr/>
          </a:p>
          <a:p>
            <a:pPr/>
            <a:r>
              <a:t>All the Bolsheviks agreed that Russia needed to industrialize rapidly. But how are you to persuade the peasants to boost agricultural production if you have no factory-made consumer goods to trade them for their grain? There was a “scissors crisis”: farm prices were too high, and the prices peasants were willing to pay for urban manufactures were too low for both the cities to be fed and for enough manufactured goods to be kept in the cities to meet the government’s investment targets. </a:t>
            </a:r>
          </a:p>
          <a:p>
            <a:pPr/>
          </a:p>
          <a:p>
            <a:pPr/>
            <a:r>
              <a:t>Stalin claimed that this “scissors crisis” was caused by a few bad-apple rich peasants who were holding back their grain in order to extort unfairly high prices: the kulaks. The kulaks were the problem. </a:t>
            </a:r>
          </a:p>
          <a:p>
            <a:pPr/>
          </a:p>
          <a:p>
            <a:pPr/>
            <a:r>
              <a:t>If there were to be no kulaks, no problem. </a:t>
            </a:r>
          </a:p>
          <a:p>
            <a:pPr/>
          </a:p>
          <a:p>
            <a:pPr/>
            <a:r>
              <a:t>Stalin called for the reenserfment of the peasantry: the forced movement of peasants into communes run by bosses working for the state. This would, Stalin claimed, boost agricultural productivity massively: communes could realize economies of scale and build up agricultural machinery to a level impossible for a small farm. And the state could then set peasant standards of living as low as it wished, and so gather resources for rapid industrialization and urbanization. This process of industrialization would be guided by the planning process, calculating material balances for key commodities and rationing materials in scarce supply to the highest productivity uses.</a:t>
            </a:r>
          </a:p>
          <a:p>
            <a:pPr/>
          </a:p>
          <a:p>
            <a:pPr/>
            <a:r>
              <a:t>Marx had interpreted the economic history of Britain as landlords using the political system to steal land from the peasantry, squeeze down their standard of living, force them to migrate to the cities to become a penniless urban working class, and use the resources from squeezing the peasant standard of living to build factories. For Marx this was a very bad thing: it was one of the things that made capitalism an obstacle to human development and flourishing. But the Bolsheviks took Marx’s critique of British modernization and took it as their business model. </a:t>
            </a:r>
          </a:p>
          <a:p>
            <a:pPr/>
          </a:p>
          <a:p>
            <a:pPr/>
            <a:r>
              <a:t>In most economies, industrialization takes hold as better opportunities in the cities pull workers in from the countryside. There is no necessity for the peasantry to be starved, beaten, and pushed into the cities by making conditions in the countryside more miserable. But, Lenin might have and Stalin did reply, even if there was no economic-development necessity, there was certainly a politico-military necessity.</a:t>
            </a:r>
          </a:p>
          <a:p>
            <a:pPr/>
          </a:p>
          <a:p>
            <a:pPr/>
            <a:r>
              <a:t>Some ninety-four percent of the Soviet Union’s twenty-five million peasant households were gathered into state- and collective farms, averaging some fifty peasants per farm. Peasants were shot, died of famine, and were exiled to Siberian prison labor camps in the millions during the 1930s. Perhaps fifteen million died. Agricultural production dropped by a third. The number of farm animals in the Soviet Union dropped by half.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Having first condemned his political opponents as unrealistic “super-industrializers,” Stalin announced a Five-Year Plan that exceeded even their hopes. </a:t>
            </a:r>
          </a:p>
          <a:p>
            <a:pPr/>
          </a:p>
          <a:p>
            <a:pPr/>
            <a:r>
              <a:t>During the First and Second Five-Year Plans, Soviet statisticians claimed that industrial production—which had stood 11% above its 1913 level in 1928—was some 181 percent higher by 1933, and some 558 percent higher than 1913 by 1938. Heavy industry had the highest priority: coal, steel, chemicals, and electricity. Consumer goods were to come later, if at all.</a:t>
            </a:r>
          </a:p>
          <a:p>
            <a:pPr/>
          </a:p>
          <a:p>
            <a:pPr/>
            <a:r>
              <a:t>The “Plan” was a series of selected objectives—finish this dam, build so many blast furnaces, open so many coal mines—to be achieved whatever the cost. When in the mid-1960s Fidel Castro decreed that Cuba was to make a ten-million ton sugar harvest, nearly twice its normal production, and that everything else was to be subordinated to that goal, he was acting in the spirit of Stalin’s Five Year Plans.</a:t>
            </a:r>
            <a:br/>
            <a:br/>
            <a:r>
              <a:t>The aim was to build up heavy metallurgy. The task was to acquire—buying from abroad or making at home—the technology that American heavy industry deployed. A “steel city” was to be built in the Urals, at Magnitogorsk, and supplied with coal from the Chinese border. WITH Magnitogorsk it is hard to see how Stalin could have won World War II, for the factories of western Russia were under German occupation from July 1941 until late in 1943. Dams, automobile factories, tractor (or tank) factories—all located not near the border or where the people were but far to the east of Moscow. General Motors, Ford, and Caterpillar were eager to contribute engineering expertise for a price.</a:t>
            </a:r>
            <a:br/>
            <a:br/>
            <a:r>
              <a:t>How to get workers to man the new heavy industrial plants—especially since Stalin couldn’t pay them much: consumer goods were impossible to find with the shift to heavy industry, and agricultural production was in shambles. The answer was by drafting the population: internal passports destroyed freedom of movement, housing and ration books depended on keeping your job (and thus satisfying your employer), and there was always the threat of Siberian exile in a concentration camp or a bullet in the neck for those whose bosses accused them of “sabotage.” At the start of the industrialization drive, there were show trials of engineers (accused of being “plan-wreckers”). </a:t>
            </a:r>
          </a:p>
          <a:p>
            <a:pPr/>
          </a:p>
          <a:p>
            <a:pPr/>
            <a:r>
              <a:t>Squeezing down the rural standard of living further produced a mass exodus: bad and low-paid as the cities were, for an adult male being a semi-serf on the collective farm was worse. More than twenty-five million people moved to the cities and the factories during the 1930s. The Soviet Union did outproduce Germany and Britain in war weapons during World War II—and many of the weapons were of acceptable quality. The T-34C tank was designed to last for six months, and for only 24 hours of intensive combat. That is how long they lasted during World War II operations, for the Nazis were good at spotting them and shooting at them.</a:t>
            </a:r>
          </a:p>
          <a:p>
            <a:pPr/>
          </a:p>
          <a:p>
            <a:pPr/>
            <a:r>
              <a:t>On the other hand, the claims of nearly sevenfold growth in industrial production from 1913 to 1940 were significantly exaggerated. Perhaps industrial production in 1940 was (measured using standard techniques) 3.5 times industrial production in 1913. As best as  Abram Bergson could estimate, Soviet real national product grew at some 4.5 percent per year on average from 1928 to 1958: impressive.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But the butcher’s bill was immense. Factory workers were shot or exiled to Siberian labor camps for failing to meet production targets assigned from above. Intellectuals were shot or exiled to Siberian labor camps for being insufﬁciently pro-Stalin, or for being in favor of the policies that Stalin had advocated last year and being too slow to switch. </a:t>
            </a:r>
          </a:p>
          <a:p>
            <a:pPr/>
          </a:p>
          <a:p>
            <a:pPr/>
            <a:r>
              <a:t>Communist activists, bureaucrats, and secret policemen fared no better. More than ﬁve million government ofﬁcials and party members were killed or exiled in the Great Purge of the 1930s as well. All of Stalin’s one-time peers as Lenin’s lieutenants were gone by the late 1930s—save for Leon Trotsky, in exile in Mexico, who survived until one of Stalin’s agents put an icepick through his head in 1940.</a:t>
            </a:r>
          </a:p>
          <a:p>
            <a:pPr/>
          </a:p>
          <a:p>
            <a:pPr/>
            <a:r>
              <a:t>It is a grim historical irony that the most dangerous place to be in Russia in the 1930s was among the high cadres of the Communist Party. Of the 1800 delegates to the Communist Party Congress of 1934, less than one in ten were delegates to the Party Congress of 1939. The rest were dead, in prison, or in Siberian exile. The most prominent generals of the Red Army were shot as well. The Communist Party at the start of World War II was more than half made up of those recruited in the late 1930s, and keenly aware that they owed their jobs and their status in Soviet society to Stalin, Stalin’s proteges, and Stalin’s proteges’ proteges.</a:t>
            </a:r>
            <a:br/>
            <a:br/>
            <a:r>
              <a:t>We really do not know the butcher’s bill. We know more about how many cows and sheep died in the 1930s than about how many of Stalin’s opponents, imagined enemies, and bystanders were killed. We do know that the Siberian concentration camps were filled by the millions at least five times. The Gulag Archipelago grew to encompass millions with the deportation of the “kulaks” during the collectivization of agriculture. It was filled again by the purges of the late 1930s. It was filled yet again by Poles, Lithuanians, Estonians, Latvians, and Moldavians when the Soviet Union annexed those territories on the eve of World War II. Soldiers being disciplined, those critical of Stalin’s wartime leadership, and ethnic groups thought to be pro-German were deported during World War II. After World War II perhaps four million Soviet soldiers who had been captured by the Germans and survived Hitler were sent to the Gulag. There they rotted and died.</a:t>
            </a:r>
            <a:br/>
            <a:br/>
            <a:r>
              <a:t>The entire system would not be shut down until the late 1950s, when Nikita Khrushchev was General Secretary.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xfrm>
            <a:off x="669725" y="312537"/>
            <a:ext cx="7804549" cy="1518050"/>
          </a:xfrm>
          <a:prstGeom prst="rect">
            <a:avLst/>
          </a:prstGeom>
        </p:spPr>
        <p:txBody>
          <a:bodyPr lIns="35717" tIns="35717" rIns="35717" bIns="35717"/>
          <a:lstStyle>
            <a:lvl1pPr defTabSz="357366">
              <a:defRPr>
                <a:solidFill>
                  <a:srgbClr val="000080"/>
                </a:solidFill>
                <a:uFillTx/>
              </a:defRPr>
            </a:lvl1pPr>
          </a:lstStyle>
          <a:p>
            <a:pPr/>
            <a:r>
              <a:t>Title Text</a:t>
            </a:r>
          </a:p>
        </p:txBody>
      </p:sp>
      <p:sp>
        <p:nvSpPr>
          <p:cNvPr id="134"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143" name="Body Level One…"/>
          <p:cNvSpPr txBox="1"/>
          <p:nvPr>
            <p:ph type="body" idx="1"/>
          </p:nvPr>
        </p:nvSpPr>
        <p:spPr>
          <a:xfrm>
            <a:off x="669725" y="1830584"/>
            <a:ext cx="7804549" cy="4420198"/>
          </a:xfrm>
          <a:prstGeom prst="rect">
            <a:avLst/>
          </a:prstGeom>
        </p:spPr>
        <p:txBody>
          <a:bodyPr lIns="35717" tIns="35717" rIns="35717" bIns="35717"/>
          <a:lstStyle>
            <a:lvl1pPr marL="296332" indent="-296332" defTabSz="291643">
              <a:spcBef>
                <a:spcPts val="800"/>
              </a:spcBef>
              <a:defRPr>
                <a:latin typeface="+mj-lt"/>
                <a:ea typeface="+mj-ea"/>
                <a:cs typeface="+mj-cs"/>
                <a:sym typeface="Helvetica"/>
              </a:defRPr>
            </a:lvl1pPr>
            <a:lvl2pPr marL="740832" indent="-296332" defTabSz="291643">
              <a:spcBef>
                <a:spcPts val="800"/>
              </a:spcBef>
              <a:defRPr>
                <a:latin typeface="+mj-lt"/>
                <a:ea typeface="+mj-ea"/>
                <a:cs typeface="+mj-cs"/>
                <a:sym typeface="Helvetica"/>
              </a:defRPr>
            </a:lvl2pPr>
            <a:lvl3pPr marL="1185332" indent="-296332" defTabSz="291643">
              <a:spcBef>
                <a:spcPts val="800"/>
              </a:spcBef>
              <a:defRPr>
                <a:latin typeface="+mj-lt"/>
                <a:ea typeface="+mj-ea"/>
                <a:cs typeface="+mj-cs"/>
                <a:sym typeface="Helvetica"/>
              </a:defRPr>
            </a:lvl3pPr>
            <a:lvl4pPr marL="1629832" indent="-296332" defTabSz="291643">
              <a:spcBef>
                <a:spcPts val="800"/>
              </a:spcBef>
              <a:defRPr>
                <a:latin typeface="+mj-lt"/>
                <a:ea typeface="+mj-ea"/>
                <a:cs typeface="+mj-cs"/>
                <a:sym typeface="Helvetica"/>
              </a:defRPr>
            </a:lvl4pPr>
            <a:lvl5pPr marL="2074332" indent="-296332" defTabSz="291643">
              <a:spcBef>
                <a:spcPts val="800"/>
              </a:spcBef>
              <a:defRPr>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audio" Target="../media/media1.m4a"/><Relationship Id="rId6" Type="http://schemas.microsoft.com/office/2007/relationships/media" Target="../media/media1.m4a"/><Relationship Id="rId7"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g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g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 Id="rId3"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github.com/braddelong/public-files/blob/master/econ-115-lecture-8.pptx" TargetMode="External"/><Relationship Id="rId5" Type="http://schemas.openxmlformats.org/officeDocument/2006/relationships/hyperlink" Target="https://bcourses.berkeley.edu/courses/1487684/assignments/8052000" TargetMode="External"/><Relationship Id="rId6" Type="http://schemas.openxmlformats.org/officeDocument/2006/relationships/hyperlink" Target="https://bcourses.berkeley.edu/courses/1487684"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 Id="rId3" Type="http://schemas.openxmlformats.org/officeDocument/2006/relationships/image" Target="../media/image2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 Id="rId3" Type="http://schemas.openxmlformats.org/officeDocument/2006/relationships/image" Target="../media/image2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 Id="rId3" Type="http://schemas.openxmlformats.org/officeDocument/2006/relationships/image" Target="../media/image2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audio" Target="../media/media4.m4a"/><Relationship Id="rId6" Type="http://schemas.microsoft.com/office/2007/relationships/media" Target="../media/media4.m4a"/><Relationship Id="rId7"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 Id="rId3" Type="http://schemas.openxmlformats.org/officeDocument/2006/relationships/image" Target="../media/image2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 Id="rId3" Type="http://schemas.openxmlformats.org/officeDocument/2006/relationships/image" Target="../media/image2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www.icloud.com/numbers/0leoOOlezWp6BYKSiPJhdXy7Q" TargetMode="External"/><Relationship Id="rId4" Type="http://schemas.openxmlformats.org/officeDocument/2006/relationships/hyperlink" Target="https://github.com/braddelong/public-files/blob/master/econ-115-lecture-8.pptx" TargetMode="External"/><Relationship Id="rId5" Type="http://schemas.openxmlformats.org/officeDocument/2006/relationships/hyperlink" Target="https://bcourses.berkeley.edu/courses/1487684/assignments/8052000" TargetMode="External"/><Relationship Id="rId6" Type="http://schemas.openxmlformats.org/officeDocument/2006/relationships/hyperlink" Target="https://bcourses.berkeley.edu/courses/1487684"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About the Course"/>
          <p:cNvSpPr txBox="1"/>
          <p:nvPr>
            <p:ph type="title" idx="4294967295"/>
          </p:nvPr>
        </p:nvSpPr>
        <p:spPr>
          <a:xfrm>
            <a:off x="112563" y="-3"/>
            <a:ext cx="8890001" cy="1143001"/>
          </a:xfrm>
          <a:prstGeom prst="rect">
            <a:avLst/>
          </a:prstGeom>
        </p:spPr>
        <p:txBody>
          <a:bodyPr lIns="45718" tIns="45718" rIns="45718" bIns="45718"/>
          <a:lstStyle>
            <a:lvl1pPr defTabSz="347472">
              <a:defRPr sz="6080"/>
            </a:lvl1pPr>
          </a:lstStyle>
          <a:p>
            <a:pPr/>
            <a:r>
              <a:t>The Rule of Josef Stalin</a:t>
            </a:r>
          </a:p>
        </p:txBody>
      </p:sp>
      <p:sp>
        <p:nvSpPr>
          <p:cNvPr id="154" name="3:45 of audio in this slide; 14:45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3:45 of audio in this slide; 14:45 in this slide group</a:t>
            </a:r>
          </a:p>
        </p:txBody>
      </p:sp>
      <p:sp>
        <p:nvSpPr>
          <p:cNvPr id="155" name="The long 20th century will in all likelihood be seen in the future as the watershed in human experience:…"/>
          <p:cNvSpPr txBox="1"/>
          <p:nvPr/>
        </p:nvSpPr>
        <p:spPr>
          <a:xfrm>
            <a:off x="112563" y="1142997"/>
            <a:ext cx="4861538"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800">
                <a:uFillTx/>
              </a:defRPr>
            </a:pPr>
            <a:r>
              <a:t>By 1928 Lenin was dead and Josef Stalin was in the driver’s seat:</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Not yet dictator, rather first in a coalition of equals who agreed only that Leon Trotsky should not be their boss</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But Stalin outmaneuvered his peers</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Lenin had failed in the principal task of any leader who wants to lead a durable movement: succession planning</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Thus the Party would, somehow, choose his successors</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And Stalin was General Secretary, in charge of personnel…</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Executed his rivals</a:t>
            </a:r>
          </a:p>
          <a:p>
            <a:pPr marL="203200" indent="-203200" defTabSz="370331">
              <a:spcBef>
                <a:spcPts val="900"/>
              </a:spcBef>
              <a:buSzPct val="100000"/>
              <a:buChar char="•"/>
              <a:tabLst>
                <a:tab pos="215900" algn="l"/>
              </a:tabLst>
              <a:defRPr b="0" sz="1800">
                <a:latin typeface="Times New Roman"/>
                <a:ea typeface="Times New Roman"/>
                <a:cs typeface="Times New Roman"/>
                <a:sym typeface="Times New Roman"/>
              </a:defRPr>
            </a:pPr>
            <a:r>
              <a:t>Not foreordained that the USSR would turn into a terror-ridden prison camp, but once Stalin was in command, the odds were high</a:t>
            </a:r>
          </a:p>
        </p:txBody>
      </p:sp>
      <p:pic>
        <p:nvPicPr>
          <p:cNvPr id="156" name="Image" descr="Image"/>
          <p:cNvPicPr>
            <a:picLocks noChangeAspect="1"/>
          </p:cNvPicPr>
          <p:nvPr/>
        </p:nvPicPr>
        <p:blipFill>
          <a:blip r:embed="rId3">
            <a:extLst/>
          </a:blip>
          <a:stretch>
            <a:fillRect/>
          </a:stretch>
        </p:blipFill>
        <p:spPr>
          <a:xfrm>
            <a:off x="4974100" y="1142997"/>
            <a:ext cx="4028464" cy="2590696"/>
          </a:xfrm>
          <a:prstGeom prst="rect">
            <a:avLst/>
          </a:prstGeom>
          <a:ln w="12700">
            <a:miter lim="400000"/>
          </a:ln>
        </p:spPr>
      </p:pic>
      <p:pic>
        <p:nvPicPr>
          <p:cNvPr id="157" name="Image" descr="Image"/>
          <p:cNvPicPr>
            <a:picLocks noChangeAspect="1"/>
          </p:cNvPicPr>
          <p:nvPr/>
        </p:nvPicPr>
        <p:blipFill>
          <a:blip r:embed="rId4">
            <a:extLst/>
          </a:blip>
          <a:stretch>
            <a:fillRect/>
          </a:stretch>
        </p:blipFill>
        <p:spPr>
          <a:xfrm>
            <a:off x="4974100" y="3691883"/>
            <a:ext cx="4028464" cy="2725430"/>
          </a:xfrm>
          <a:prstGeom prst="rect">
            <a:avLst/>
          </a:prstGeom>
          <a:ln w="12700">
            <a:miter lim="400000"/>
          </a:ln>
        </p:spPr>
      </p:pic>
      <p:pic>
        <p:nvPicPr>
          <p:cNvPr id="158"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5299551" y="342900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9386672"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What Was the Alternative Going to Be?"/>
          <p:cNvSpPr txBox="1"/>
          <p:nvPr>
            <p:ph type="title"/>
          </p:nvPr>
        </p:nvSpPr>
        <p:spPr>
          <a:xfrm>
            <a:off x="331376" y="-1"/>
            <a:ext cx="8432645" cy="1518049"/>
          </a:xfrm>
          <a:prstGeom prst="rect">
            <a:avLst/>
          </a:prstGeom>
        </p:spPr>
        <p:txBody>
          <a:bodyPr/>
          <a:lstStyle>
            <a:lvl1pPr>
              <a:defRPr sz="4600"/>
            </a:lvl1pPr>
          </a:lstStyle>
          <a:p>
            <a:pPr/>
            <a:r>
              <a:t>What Was the Alternative Going to Be?</a:t>
            </a:r>
          </a:p>
        </p:txBody>
      </p:sp>
      <p:sp>
        <p:nvSpPr>
          <p:cNvPr id="205" name="Socialists thought that the alternative should be some form of communism:…"/>
          <p:cNvSpPr txBox="1"/>
          <p:nvPr>
            <p:ph type="body" sz="half" idx="1"/>
          </p:nvPr>
        </p:nvSpPr>
        <p:spPr>
          <a:xfrm>
            <a:off x="331375" y="1518046"/>
            <a:ext cx="4305405" cy="5109186"/>
          </a:xfrm>
          <a:prstGeom prst="rect">
            <a:avLst/>
          </a:prstGeom>
        </p:spPr>
        <p:txBody>
          <a:bodyPr anchor="t"/>
          <a:lstStyle/>
          <a:p>
            <a:pPr marL="0" indent="0" defTabSz="351450">
              <a:spcBef>
                <a:spcPts val="600"/>
              </a:spcBef>
              <a:buSzTx/>
              <a:buNone/>
              <a:defRPr b="1" sz="1860">
                <a:latin typeface="+mj-lt"/>
                <a:ea typeface="+mj-ea"/>
                <a:cs typeface="+mj-cs"/>
                <a:sym typeface="Helvetica"/>
              </a:defRPr>
            </a:pPr>
            <a:r>
              <a:t>Socialists thought that the alternative should be some form of communism:</a:t>
            </a:r>
          </a:p>
          <a:p>
            <a:pPr marL="188726" indent="-188726" defTabSz="351450">
              <a:spcBef>
                <a:spcPts val="600"/>
              </a:spcBef>
              <a:buSzPct val="100000"/>
              <a:defRPr sz="1860">
                <a:latin typeface="Times New Roman"/>
                <a:ea typeface="Times New Roman"/>
                <a:cs typeface="Times New Roman"/>
                <a:sym typeface="Times New Roman"/>
              </a:defRPr>
            </a:pPr>
            <a:r>
              <a:t>Collective ownership and conscious management to avoid “irrationalities”</a:t>
            </a:r>
          </a:p>
          <a:p>
            <a:pPr marL="232413" indent="-232413" defTabSz="351450">
              <a:spcBef>
                <a:spcPts val="600"/>
              </a:spcBef>
              <a:defRPr sz="1860">
                <a:latin typeface="Times New Roman"/>
                <a:ea typeface="Times New Roman"/>
                <a:cs typeface="Times New Roman"/>
                <a:sym typeface="Times New Roman"/>
              </a:defRPr>
            </a:pPr>
            <a:r>
              <a:t>Nationalists thought that the problem was that the global international economy was run for the benefit of rich foreigners and parasitic financiers</a:t>
            </a:r>
          </a:p>
          <a:p>
            <a:pPr lvl="1" marL="612727" indent="-232413" defTabSz="351450">
              <a:spcBef>
                <a:spcPts val="600"/>
              </a:spcBef>
              <a:defRPr sz="1860">
                <a:latin typeface="Times New Roman"/>
                <a:ea typeface="Times New Roman"/>
                <a:cs typeface="Times New Roman"/>
                <a:sym typeface="Times New Roman"/>
              </a:defRPr>
            </a:pPr>
            <a:r>
              <a:t>Especially Jews</a:t>
            </a:r>
          </a:p>
          <a:p>
            <a:pPr lvl="1" marL="612727" indent="-232413" defTabSz="351450">
              <a:spcBef>
                <a:spcPts val="600"/>
              </a:spcBef>
              <a:defRPr sz="1860">
                <a:latin typeface="Times New Roman"/>
                <a:ea typeface="Times New Roman"/>
                <a:cs typeface="Times New Roman"/>
                <a:sym typeface="Times New Roman"/>
              </a:defRPr>
            </a:pPr>
            <a:r>
              <a:t>Proletarian </a:t>
            </a:r>
            <a:r>
              <a:rPr i="1"/>
              <a:t>nations</a:t>
            </a:r>
            <a:r>
              <a:t> that were unfairly deprived of resources and markets by imperial powers (like Britain, and France), rather than proletarian </a:t>
            </a:r>
            <a:r>
              <a:rPr i="1"/>
              <a:t>classes…</a:t>
            </a:r>
            <a:endParaRPr i="1"/>
          </a:p>
          <a:p>
            <a:pPr marL="232413" indent="-232413" defTabSz="351450">
              <a:spcBef>
                <a:spcPts val="600"/>
              </a:spcBef>
              <a:defRPr sz="1860">
                <a:latin typeface="Times New Roman"/>
                <a:ea typeface="Times New Roman"/>
                <a:cs typeface="Times New Roman"/>
                <a:sym typeface="Times New Roman"/>
              </a:defRPr>
            </a:pPr>
            <a:r>
              <a:t>Let’s look at really-existing socialism first…</a:t>
            </a:r>
          </a:p>
        </p:txBody>
      </p:sp>
      <p:pic>
        <p:nvPicPr>
          <p:cNvPr id="206" name="Image" descr="Image"/>
          <p:cNvPicPr>
            <a:picLocks noChangeAspect="1"/>
          </p:cNvPicPr>
          <p:nvPr/>
        </p:nvPicPr>
        <p:blipFill>
          <a:blip r:embed="rId2">
            <a:extLst/>
          </a:blip>
          <a:stretch>
            <a:fillRect/>
          </a:stretch>
        </p:blipFill>
        <p:spPr>
          <a:xfrm>
            <a:off x="4636777" y="1518046"/>
            <a:ext cx="4127244" cy="510918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What Was the Alternative Going to Be?"/>
          <p:cNvSpPr txBox="1"/>
          <p:nvPr>
            <p:ph type="title"/>
          </p:nvPr>
        </p:nvSpPr>
        <p:spPr>
          <a:xfrm>
            <a:off x="331376" y="-1"/>
            <a:ext cx="8432645" cy="1518049"/>
          </a:xfrm>
          <a:prstGeom prst="rect">
            <a:avLst/>
          </a:prstGeom>
        </p:spPr>
        <p:txBody>
          <a:bodyPr/>
          <a:lstStyle>
            <a:lvl1pPr defTabSz="332350">
              <a:defRPr sz="7440"/>
            </a:lvl1pPr>
          </a:lstStyle>
          <a:p>
            <a:pPr/>
            <a:r>
              <a:t>Karl Marx Thought</a:t>
            </a:r>
          </a:p>
        </p:txBody>
      </p:sp>
      <p:sp>
        <p:nvSpPr>
          <p:cNvPr id="209" name="Socialists thought that the alternative should be some form of communism:…"/>
          <p:cNvSpPr txBox="1"/>
          <p:nvPr>
            <p:ph type="body" sz="half" idx="1"/>
          </p:nvPr>
        </p:nvSpPr>
        <p:spPr>
          <a:xfrm>
            <a:off x="331375" y="1518046"/>
            <a:ext cx="4305405" cy="5109186"/>
          </a:xfrm>
          <a:prstGeom prst="rect">
            <a:avLst/>
          </a:prstGeom>
        </p:spPr>
        <p:txBody>
          <a:bodyPr anchor="t"/>
          <a:lstStyle/>
          <a:p>
            <a:pPr marL="0" indent="0" defTabSz="377903">
              <a:spcBef>
                <a:spcPts val="700"/>
              </a:spcBef>
              <a:buSzTx/>
              <a:buNone/>
              <a:defRPr b="1" sz="2000">
                <a:latin typeface="+mj-lt"/>
                <a:ea typeface="+mj-ea"/>
                <a:cs typeface="+mj-cs"/>
                <a:sym typeface="Helvetica"/>
              </a:defRPr>
            </a:pPr>
            <a:r>
              <a:t>Complex, &amp; not fully coherent…</a:t>
            </a:r>
          </a:p>
          <a:p>
            <a:pPr marL="202932" indent="-202932" defTabSz="377903">
              <a:spcBef>
                <a:spcPts val="700"/>
              </a:spcBef>
              <a:buSzPct val="100000"/>
              <a:defRPr sz="2000">
                <a:latin typeface="Times New Roman"/>
                <a:ea typeface="Times New Roman"/>
                <a:cs typeface="Times New Roman"/>
                <a:sym typeface="Times New Roman"/>
              </a:defRPr>
            </a:pPr>
            <a:r>
              <a:t>The most revolutionary class…</a:t>
            </a:r>
          </a:p>
          <a:p>
            <a:pPr marL="202932" indent="-202932" defTabSz="377903">
              <a:spcBef>
                <a:spcPts val="700"/>
              </a:spcBef>
              <a:buSzPct val="100000"/>
              <a:defRPr sz="2000">
                <a:latin typeface="Times New Roman"/>
                <a:ea typeface="Times New Roman"/>
                <a:cs typeface="Times New Roman"/>
                <a:sym typeface="Times New Roman"/>
              </a:defRPr>
            </a:pPr>
            <a:r>
              <a:t>The most revolutionary situation…</a:t>
            </a:r>
          </a:p>
          <a:p>
            <a:pPr marL="202932" indent="-202932" defTabSz="377903">
              <a:spcBef>
                <a:spcPts val="700"/>
              </a:spcBef>
              <a:buSzPct val="100000"/>
              <a:defRPr sz="2000">
                <a:latin typeface="Times New Roman"/>
                <a:ea typeface="Times New Roman"/>
                <a:cs typeface="Times New Roman"/>
                <a:sym typeface="Times New Roman"/>
              </a:defRPr>
            </a:pPr>
            <a:r>
              <a:t>German philosopher, French activist, British economist</a:t>
            </a:r>
          </a:p>
          <a:p>
            <a:pPr marL="202932" indent="-202932" defTabSz="377903">
              <a:spcBef>
                <a:spcPts val="700"/>
              </a:spcBef>
              <a:buSzPct val="100000"/>
              <a:defRPr sz="2000">
                <a:latin typeface="Times New Roman"/>
                <a:ea typeface="Times New Roman"/>
                <a:cs typeface="Times New Roman"/>
                <a:sym typeface="Times New Roman"/>
              </a:defRPr>
            </a:pPr>
            <a:r>
              <a:t>The logic of development of the capitalist economy</a:t>
            </a:r>
          </a:p>
          <a:p>
            <a:pPr marL="202932" indent="-202932" defTabSz="377903">
              <a:spcBef>
                <a:spcPts val="700"/>
              </a:spcBef>
              <a:buSzPct val="100000"/>
              <a:defRPr sz="2000">
                <a:latin typeface="Times New Roman"/>
                <a:ea typeface="Times New Roman"/>
                <a:cs typeface="Times New Roman"/>
                <a:sym typeface="Times New Roman"/>
              </a:defRPr>
            </a:pPr>
            <a:r>
              <a:t>The even more revolutionary class</a:t>
            </a:r>
          </a:p>
          <a:p>
            <a:pPr marL="202932" indent="-202932" defTabSz="377903">
              <a:spcBef>
                <a:spcPts val="700"/>
              </a:spcBef>
              <a:buSzPct val="100000"/>
              <a:defRPr sz="2000">
                <a:latin typeface="Times New Roman"/>
                <a:ea typeface="Times New Roman"/>
                <a:cs typeface="Times New Roman"/>
                <a:sym typeface="Times New Roman"/>
              </a:defRPr>
            </a:pPr>
            <a:r>
              <a:t>The New Jerusalem</a:t>
            </a:r>
          </a:p>
        </p:txBody>
      </p:sp>
      <p:pic>
        <p:nvPicPr>
          <p:cNvPr id="210" name="Image" descr="Image"/>
          <p:cNvPicPr>
            <a:picLocks noChangeAspect="1"/>
          </p:cNvPicPr>
          <p:nvPr/>
        </p:nvPicPr>
        <p:blipFill>
          <a:blip r:embed="rId2">
            <a:extLst/>
          </a:blip>
          <a:stretch>
            <a:fillRect/>
          </a:stretch>
        </p:blipFill>
        <p:spPr>
          <a:xfrm>
            <a:off x="4636777" y="1518046"/>
            <a:ext cx="4127244" cy="510918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What Was the Alternative Going to Be?"/>
          <p:cNvSpPr txBox="1"/>
          <p:nvPr>
            <p:ph type="title"/>
          </p:nvPr>
        </p:nvSpPr>
        <p:spPr>
          <a:xfrm>
            <a:off x="111843" y="-1"/>
            <a:ext cx="8918030" cy="1518049"/>
          </a:xfrm>
          <a:prstGeom prst="rect">
            <a:avLst/>
          </a:prstGeom>
        </p:spPr>
        <p:txBody>
          <a:bodyPr/>
          <a:lstStyle>
            <a:lvl1pPr defTabSz="321629">
              <a:defRPr sz="7200"/>
            </a:lvl1pPr>
          </a:lstStyle>
          <a:p>
            <a:pPr/>
            <a:r>
              <a:t>Karl Marx Thought II</a:t>
            </a:r>
          </a:p>
        </p:txBody>
      </p:sp>
      <p:sp>
        <p:nvSpPr>
          <p:cNvPr id="213" name="Socialists thought that the alternative should be some form of communism:…"/>
          <p:cNvSpPr txBox="1"/>
          <p:nvPr>
            <p:ph type="body" idx="1"/>
          </p:nvPr>
        </p:nvSpPr>
        <p:spPr>
          <a:xfrm>
            <a:off x="86721" y="1518047"/>
            <a:ext cx="8943152" cy="5109186"/>
          </a:xfrm>
          <a:prstGeom prst="rect">
            <a:avLst/>
          </a:prstGeom>
        </p:spPr>
        <p:txBody>
          <a:bodyPr anchor="t"/>
          <a:lstStyle/>
          <a:p>
            <a:pPr marL="0" indent="0" defTabSz="185172">
              <a:spcBef>
                <a:spcPts val="400"/>
              </a:spcBef>
              <a:buSzTx/>
              <a:buNone/>
              <a:defRPr b="1" sz="1470">
                <a:latin typeface="+mj-lt"/>
                <a:ea typeface="+mj-ea"/>
                <a:cs typeface="+mj-cs"/>
                <a:sym typeface="Helvetica"/>
              </a:defRPr>
            </a:pPr>
            <a:r>
              <a:t>Marx thought he had proved:</a:t>
            </a:r>
            <a:endParaRPr sz="980"/>
          </a:p>
          <a:p>
            <a:pPr marL="99436" indent="-99436" defTabSz="185172">
              <a:spcBef>
                <a:spcPts val="300"/>
              </a:spcBef>
              <a:buSzPct val="100000"/>
              <a:defRPr sz="1176">
                <a:latin typeface="Times New Roman"/>
                <a:ea typeface="Times New Roman"/>
                <a:cs typeface="Times New Roman"/>
                <a:sym typeface="Times New Roman"/>
              </a:defRPr>
            </a:pPr>
            <a:r>
              <a:t>As long as the existing system was not overthrown by one that nationalized and socialized the mans of production: </a:t>
            </a:r>
          </a:p>
          <a:p>
            <a:pPr lvl="1" marL="299817" indent="-99436" defTabSz="185172">
              <a:spcBef>
                <a:spcPts val="300"/>
              </a:spcBef>
              <a:buSzPct val="100000"/>
              <a:defRPr sz="1176">
                <a:latin typeface="Times New Roman"/>
                <a:ea typeface="Times New Roman"/>
                <a:cs typeface="Times New Roman"/>
                <a:sym typeface="Times New Roman"/>
              </a:defRPr>
            </a:pPr>
            <a:r>
              <a:t>“The more productive capital grows, the more the division of labor and the application of machinery expands. The more the division of labor and the application of machinery expands, the more competition among the workers expands and the more their wages contract. [T]he forest of uplifted arms demanding work becomes thicker and thicker, while the arms themselves become thinner and thinner…”</a:t>
            </a:r>
          </a:p>
          <a:p>
            <a:pPr lvl="1" marL="299817" indent="-99436" defTabSz="185172">
              <a:spcBef>
                <a:spcPts val="300"/>
              </a:spcBef>
              <a:buSzPct val="100000"/>
              <a:defRPr sz="1176">
                <a:latin typeface="Times New Roman"/>
                <a:ea typeface="Times New Roman"/>
                <a:cs typeface="Times New Roman"/>
                <a:sym typeface="Times New Roman"/>
              </a:defRPr>
            </a:pPr>
            <a:r>
              <a:t>“[Economic law] rivets the laborer to capital more firmly than the wedges of Vulcan did Prometheus to the rock... an accumulation of misery, corresponding with accumulation of capital. Accumulation of wealth at one pole is, therefore, at the same time accumulation of misery, agony of toil, slavery, ignorance, brutality, mental degradation... on the side of the [working] class.”</a:t>
            </a:r>
          </a:p>
          <a:p>
            <a:pPr marL="99436" indent="-99436" defTabSz="185172">
              <a:spcBef>
                <a:spcPts val="300"/>
              </a:spcBef>
              <a:buSzPct val="100000"/>
              <a:defRPr sz="1176">
                <a:latin typeface="Times New Roman"/>
                <a:ea typeface="Times New Roman"/>
                <a:cs typeface="Times New Roman"/>
                <a:sym typeface="Times New Roman"/>
              </a:defRPr>
            </a:pPr>
            <a:r>
              <a:t>Fortunately for humanity, Marx further thought, his dystopian vision of what late capitalism would be would not be the end state of human history. The rule of the business class was creating and would create a truly prosperous society with: </a:t>
            </a:r>
          </a:p>
          <a:p>
            <a:pPr lvl="1" marL="299817" indent="-99436" defTabSz="185172">
              <a:spcBef>
                <a:spcPts val="300"/>
              </a:spcBef>
              <a:buSzPct val="100000"/>
              <a:defRPr sz="1176">
                <a:latin typeface="Times New Roman"/>
                <a:ea typeface="Times New Roman"/>
                <a:cs typeface="Times New Roman"/>
                <a:sym typeface="Times New Roman"/>
              </a:defRPr>
            </a:pPr>
            <a:r>
              <a:t>“More massive and more colossal productive forces than have all preceding generations together... machinery, application of chemistry to industry and agriculture, steam-navigation, railways, electric telegraphs, clearing of whole continents for cultivation, canalisation of rivers, whole populations conjured out of the ground—what earlier century had even a presentiment that such productive forces slumbered in the lap of social labour?... </a:t>
            </a:r>
          </a:p>
          <a:p>
            <a:pPr marL="99436" indent="-99436" defTabSz="185172">
              <a:spcBef>
                <a:spcPts val="300"/>
              </a:spcBef>
              <a:buSzPct val="100000"/>
              <a:defRPr sz="1176">
                <a:latin typeface="Times New Roman"/>
                <a:ea typeface="Times New Roman"/>
                <a:cs typeface="Times New Roman"/>
                <a:sym typeface="Times New Roman"/>
              </a:defRPr>
            </a:pPr>
            <a:r>
              <a:t>And then the rule of the business class would “produce... above all... its own grave-diggers”. </a:t>
            </a:r>
          </a:p>
          <a:p>
            <a:pPr marL="99436" indent="-99436" defTabSz="185172">
              <a:spcBef>
                <a:spcPts val="300"/>
              </a:spcBef>
              <a:buSzPct val="100000"/>
              <a:defRPr sz="1176">
                <a:latin typeface="Times New Roman"/>
                <a:ea typeface="Times New Roman"/>
                <a:cs typeface="Times New Roman"/>
                <a:sym typeface="Times New Roman"/>
              </a:defRPr>
            </a:pPr>
            <a:r>
              <a:t>The workers would find it easy to organize.</a:t>
            </a:r>
          </a:p>
          <a:p>
            <a:pPr marL="99436" indent="-99436" defTabSz="185172">
              <a:spcBef>
                <a:spcPts val="300"/>
              </a:spcBef>
              <a:buSzPct val="100000"/>
              <a:defRPr sz="1176">
                <a:latin typeface="Times New Roman"/>
                <a:ea typeface="Times New Roman"/>
                <a:cs typeface="Times New Roman"/>
                <a:sym typeface="Times New Roman"/>
              </a:defRPr>
            </a:pPr>
            <a:r>
              <a:t>The workers would find it obvious that treating the immense economic productivity of the value chain in which they and their skills were embedded as the private property of a single boss, or even a group of shareholders, was absurd:</a:t>
            </a:r>
          </a:p>
          <a:p>
            <a:pPr lvl="1" marL="299817" indent="-99436" defTabSz="185172">
              <a:spcBef>
                <a:spcPts val="300"/>
              </a:spcBef>
              <a:buSzPct val="100000"/>
              <a:defRPr sz="1176">
                <a:latin typeface="Times New Roman"/>
                <a:ea typeface="Times New Roman"/>
                <a:cs typeface="Times New Roman"/>
                <a:sym typeface="Times New Roman"/>
              </a:defRPr>
            </a:pPr>
            <a:r>
              <a:t>“Centralisation of the means of production and socialisation of labour at last reach a point where they become incompatible with their capitalist integument. This integument is burst asunder. The knell of capitalist private property sounds. The expropriators are expropriated.” </a:t>
            </a:r>
          </a:p>
          <a:p>
            <a:pPr marL="99436" indent="-99436" defTabSz="185172">
              <a:spcBef>
                <a:spcPts val="300"/>
              </a:spcBef>
              <a:buSzPct val="100000"/>
              <a:defRPr sz="1176">
                <a:latin typeface="Times New Roman"/>
                <a:ea typeface="Times New Roman"/>
                <a:cs typeface="Times New Roman"/>
                <a:sym typeface="Times New Roman"/>
              </a:defRPr>
            </a:pPr>
            <a:r>
              <a:t>Perhaps this happens from a democratic revolution that turns into a bloody social revolution. </a:t>
            </a:r>
          </a:p>
          <a:p>
            <a:pPr marL="99436" indent="-99436" defTabSz="185172">
              <a:spcBef>
                <a:spcPts val="300"/>
              </a:spcBef>
              <a:buSzPct val="100000"/>
              <a:defRPr sz="1176">
                <a:latin typeface="Times New Roman"/>
                <a:ea typeface="Times New Roman"/>
                <a:cs typeface="Times New Roman"/>
                <a:sym typeface="Times New Roman"/>
              </a:defRPr>
            </a:pPr>
            <a:r>
              <a:t>Perhaps this happens from the free vote of a representative assembly with the interests of the masses at heart</a:t>
            </a:r>
          </a:p>
          <a:p>
            <a:pPr marL="99436" indent="-99436" defTabSz="185172">
              <a:spcBef>
                <a:spcPts val="300"/>
              </a:spcBef>
              <a:buSzPct val="100000"/>
              <a:defRPr sz="1176">
                <a:latin typeface="Times New Roman"/>
                <a:ea typeface="Times New Roman"/>
                <a:cs typeface="Times New Roman"/>
                <a:sym typeface="Times New Roman"/>
              </a:defRPr>
            </a:pPr>
            <a:r>
              <a:t>But that was unlikely, for the rich were unlikely to passively surrender their property. </a:t>
            </a:r>
          </a:p>
          <a:p>
            <a:pPr marL="99436" indent="-99436" defTabSz="185172">
              <a:spcBef>
                <a:spcPts val="300"/>
              </a:spcBef>
              <a:buSzPct val="100000"/>
              <a:defRPr sz="1176">
                <a:latin typeface="Times New Roman"/>
                <a:ea typeface="Times New Roman"/>
                <a:cs typeface="Times New Roman"/>
                <a:sym typeface="Times New Roman"/>
              </a:defRPr>
            </a:pPr>
            <a:r>
              <a:t>But it would happen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What Was the Alternative Going to Be?"/>
          <p:cNvSpPr txBox="1"/>
          <p:nvPr>
            <p:ph type="title"/>
          </p:nvPr>
        </p:nvSpPr>
        <p:spPr>
          <a:xfrm>
            <a:off x="111843" y="-1"/>
            <a:ext cx="8918030" cy="1518049"/>
          </a:xfrm>
          <a:prstGeom prst="rect">
            <a:avLst/>
          </a:prstGeom>
        </p:spPr>
        <p:txBody>
          <a:bodyPr/>
          <a:lstStyle>
            <a:lvl1pPr defTabSz="278745">
              <a:defRPr sz="6240"/>
            </a:lvl1pPr>
          </a:lstStyle>
          <a:p>
            <a:pPr/>
            <a:r>
              <a:t>&amp; After the Revolution?</a:t>
            </a:r>
          </a:p>
        </p:txBody>
      </p:sp>
      <p:sp>
        <p:nvSpPr>
          <p:cNvPr id="216" name="Socialists thought that the alternative should be some form of communism:…"/>
          <p:cNvSpPr txBox="1"/>
          <p:nvPr>
            <p:ph type="body" idx="1"/>
          </p:nvPr>
        </p:nvSpPr>
        <p:spPr>
          <a:xfrm>
            <a:off x="86721" y="1518047"/>
            <a:ext cx="8943152" cy="5109186"/>
          </a:xfrm>
          <a:prstGeom prst="rect">
            <a:avLst/>
          </a:prstGeom>
        </p:spPr>
        <p:txBody>
          <a:bodyPr anchor="t"/>
          <a:lstStyle/>
          <a:p>
            <a:pPr marL="0" indent="0" defTabSz="309881">
              <a:spcBef>
                <a:spcPts val="800"/>
              </a:spcBef>
              <a:buSzTx/>
              <a:buNone/>
              <a:defRPr b="1" sz="2460">
                <a:latin typeface="+mj-lt"/>
                <a:ea typeface="+mj-ea"/>
                <a:cs typeface="+mj-cs"/>
                <a:sym typeface="Helvetica"/>
              </a:defRPr>
            </a:pPr>
            <a:r>
              <a:t>Scant clues:</a:t>
            </a:r>
            <a:endParaRPr sz="1640"/>
          </a:p>
          <a:p>
            <a:pPr marL="166404" indent="-166404" defTabSz="309881">
              <a:spcBef>
                <a:spcPts val="600"/>
              </a:spcBef>
              <a:buSzPct val="100000"/>
              <a:defRPr sz="1968">
                <a:latin typeface="Times New Roman"/>
                <a:ea typeface="Times New Roman"/>
                <a:cs typeface="Times New Roman"/>
                <a:sym typeface="Times New Roman"/>
              </a:defRPr>
            </a:pPr>
            <a:r>
              <a:t>True freedom, with “individual property based on... cooperation and the possession in common of the land and of the means of production.” </a:t>
            </a:r>
          </a:p>
          <a:p>
            <a:pPr marL="166404" indent="-166404" defTabSz="309881">
              <a:spcBef>
                <a:spcPts val="600"/>
              </a:spcBef>
              <a:buSzPct val="100000"/>
              <a:defRPr sz="1968">
                <a:latin typeface="Times New Roman"/>
                <a:ea typeface="Times New Roman"/>
                <a:cs typeface="Times New Roman"/>
                <a:sym typeface="Times New Roman"/>
              </a:defRPr>
            </a:pPr>
            <a:r>
              <a:t>This merely requires: “the expropriation of a few usurpers by the mass of the people.”</a:t>
            </a:r>
          </a:p>
          <a:p>
            <a:pPr marL="166404" indent="-166404" defTabSz="309881">
              <a:spcBef>
                <a:spcPts val="600"/>
              </a:spcBef>
              <a:buSzPct val="100000"/>
              <a:defRPr sz="1968">
                <a:latin typeface="Times New Roman"/>
                <a:ea typeface="Times New Roman"/>
                <a:cs typeface="Times New Roman"/>
                <a:sym typeface="Times New Roman"/>
              </a:defRPr>
            </a:pPr>
            <a:r>
              <a:t>And then a democratic common plan for: “extension of factories and instruments of production owned by the State; the bringing into cultivation of waste-lands, and the improvement of the soil generally.”</a:t>
            </a:r>
          </a:p>
          <a:p>
            <a:pPr marL="166404" indent="-166404" defTabSz="309881">
              <a:spcBef>
                <a:spcPts val="600"/>
              </a:spcBef>
              <a:buSzPct val="100000"/>
              <a:defRPr sz="1968">
                <a:latin typeface="Times New Roman"/>
                <a:ea typeface="Times New Roman"/>
                <a:cs typeface="Times New Roman"/>
                <a:sym typeface="Times New Roman"/>
              </a:defRPr>
            </a:pPr>
            <a:r>
              <a:t>Contribution “from each according to his ability.” Cf. Acts 11:29: “Then the disciples, determined to send relief unto the brethren which dwelt in Judaea, from each according to his ability” (“τῶν δὲ μαθητῶν καθὼς εὐπορεῖτό τις ὥρισαν ἕκαστος αὐτῶν εἰς διακονίαν πέμψαι τοῖς κατοικοῦσιν ἐν τῇ Ἰουδαίᾳ ἀδελφοῖς”).</a:t>
            </a:r>
          </a:p>
          <a:p>
            <a:pPr marL="166404" indent="-166404" defTabSz="309881">
              <a:spcBef>
                <a:spcPts val="600"/>
              </a:spcBef>
              <a:buSzPct val="100000"/>
              <a:defRPr sz="1968">
                <a:latin typeface="Times New Roman"/>
                <a:ea typeface="Times New Roman"/>
                <a:cs typeface="Times New Roman"/>
                <a:sym typeface="Times New Roman"/>
              </a:defRPr>
            </a:pPr>
            <a:r>
              <a:t>Distribution “to each according to his means.” Cf. Acts 4:35: “The proceeds were laid down at the apostles’ feet: and distribution was made to each according to his need” (“καὶ ἐτίθουν παρὰ τοὺς πόδας τῶν ἀποστόλων· διεδίδετο δὲ ἑκάστῳ καθότι ἄν τις χρείαν εἶχεν”)</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What Was the Alternative Going to Be?"/>
          <p:cNvSpPr txBox="1"/>
          <p:nvPr>
            <p:ph type="title"/>
          </p:nvPr>
        </p:nvSpPr>
        <p:spPr>
          <a:xfrm>
            <a:off x="111843" y="-1"/>
            <a:ext cx="8918030" cy="1518049"/>
          </a:xfrm>
          <a:prstGeom prst="rect">
            <a:avLst/>
          </a:prstGeom>
        </p:spPr>
        <p:txBody>
          <a:bodyPr/>
          <a:lstStyle>
            <a:lvl1pPr defTabSz="250156">
              <a:defRPr sz="5600"/>
            </a:lvl1pPr>
          </a:lstStyle>
          <a:p>
            <a:pPr/>
            <a:r>
              <a:t>It Didn’t Happen That Way</a:t>
            </a:r>
          </a:p>
        </p:txBody>
      </p:sp>
      <p:sp>
        <p:nvSpPr>
          <p:cNvPr id="219" name="Socialists thought that the alternative should be some form of communism:…"/>
          <p:cNvSpPr txBox="1"/>
          <p:nvPr>
            <p:ph type="body" idx="1"/>
          </p:nvPr>
        </p:nvSpPr>
        <p:spPr>
          <a:xfrm>
            <a:off x="86721" y="1518047"/>
            <a:ext cx="8943152" cy="5109186"/>
          </a:xfrm>
          <a:prstGeom prst="rect">
            <a:avLst/>
          </a:prstGeom>
        </p:spPr>
        <p:txBody>
          <a:bodyPr anchor="t"/>
          <a:lstStyle/>
          <a:p>
            <a:pPr marL="0" indent="0" defTabSz="377903">
              <a:spcBef>
                <a:spcPts val="1000"/>
              </a:spcBef>
              <a:buSzTx/>
              <a:buNone/>
              <a:defRPr b="1" sz="3000">
                <a:latin typeface="+mj-lt"/>
                <a:ea typeface="+mj-ea"/>
                <a:cs typeface="+mj-cs"/>
                <a:sym typeface="Helvetica"/>
              </a:defRPr>
            </a:pPr>
            <a:r>
              <a:t>So what were socialists to do next?:</a:t>
            </a:r>
            <a:endParaRPr sz="2000"/>
          </a:p>
          <a:p>
            <a:pPr marL="202931" indent="-202931" defTabSz="377903">
              <a:spcBef>
                <a:spcPts val="800"/>
              </a:spcBef>
              <a:buSzPct val="100000"/>
              <a:defRPr sz="2400">
                <a:latin typeface="Times New Roman"/>
                <a:ea typeface="Times New Roman"/>
                <a:cs typeface="Times New Roman"/>
                <a:sym typeface="Times New Roman"/>
              </a:defRPr>
            </a:pPr>
            <a:r>
              <a:t>“Individual property based on... cooperation and the possession in common of the land and of the means of production.” </a:t>
            </a:r>
          </a:p>
          <a:p>
            <a:pPr marL="202931" indent="-202931" defTabSz="377903">
              <a:spcBef>
                <a:spcPts val="800"/>
              </a:spcBef>
              <a:buSzPct val="100000"/>
              <a:defRPr sz="2400">
                <a:latin typeface="Times New Roman"/>
                <a:ea typeface="Times New Roman"/>
                <a:cs typeface="Times New Roman"/>
                <a:sym typeface="Times New Roman"/>
              </a:defRPr>
            </a:pPr>
            <a:r>
              <a:t>“The expropriation of a few usurpers by the mass of the people.”</a:t>
            </a:r>
          </a:p>
          <a:p>
            <a:pPr marL="202931" indent="-202931" defTabSz="377903">
              <a:spcBef>
                <a:spcPts val="800"/>
              </a:spcBef>
              <a:buSzPct val="100000"/>
              <a:defRPr sz="2400">
                <a:latin typeface="Times New Roman"/>
                <a:ea typeface="Times New Roman"/>
                <a:cs typeface="Times New Roman"/>
                <a:sym typeface="Times New Roman"/>
              </a:defRPr>
            </a:pPr>
            <a:r>
              <a:t>And then a democratic common plan for: “extension of factories and instruments of production owned by the State; the bringing into cultivation of waste-lands, and the improvement of the soil generally.”</a:t>
            </a:r>
          </a:p>
          <a:p>
            <a:pPr marL="202931" indent="-202931" defTabSz="377903">
              <a:spcBef>
                <a:spcPts val="800"/>
              </a:spcBef>
              <a:buSzPct val="100000"/>
              <a:defRPr sz="2400">
                <a:latin typeface="Times New Roman"/>
                <a:ea typeface="Times New Roman"/>
                <a:cs typeface="Times New Roman"/>
                <a:sym typeface="Times New Roman"/>
              </a:defRPr>
            </a:pPr>
            <a:r>
              <a:t>“From each according to his ability.”</a:t>
            </a:r>
          </a:p>
          <a:p>
            <a:pPr marL="202931" indent="-202931" defTabSz="377903">
              <a:spcBef>
                <a:spcPts val="800"/>
              </a:spcBef>
              <a:buSzPct val="100000"/>
              <a:defRPr sz="2400">
                <a:latin typeface="Times New Roman"/>
                <a:ea typeface="Times New Roman"/>
                <a:cs typeface="Times New Roman"/>
                <a:sym typeface="Times New Roman"/>
              </a:defRPr>
            </a:pPr>
            <a:r>
              <a:t>“To each according to his means.”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o Your iClickers"/>
          <p:cNvSpPr txBox="1"/>
          <p:nvPr>
            <p:ph type="title"/>
          </p:nvPr>
        </p:nvSpPr>
        <p:spPr>
          <a:xfrm>
            <a:off x="371389" y="-1"/>
            <a:ext cx="8341554" cy="1071564"/>
          </a:xfrm>
          <a:prstGeom prst="rect">
            <a:avLst/>
          </a:prstGeom>
        </p:spPr>
        <p:txBody>
          <a:bodyPr/>
          <a:lstStyle/>
          <a:p>
            <a:pPr/>
            <a:r>
              <a:t>Review: Your iClickers</a:t>
            </a:r>
          </a:p>
        </p:txBody>
      </p:sp>
      <p:sp>
        <p:nvSpPr>
          <p:cNvPr id="222" name="World War I started when:…"/>
          <p:cNvSpPr txBox="1"/>
          <p:nvPr>
            <p:ph type="body" idx="1"/>
          </p:nvPr>
        </p:nvSpPr>
        <p:spPr>
          <a:xfrm>
            <a:off x="371389" y="1071561"/>
            <a:ext cx="8427771" cy="5311435"/>
          </a:xfrm>
          <a:prstGeom prst="rect">
            <a:avLst/>
          </a:prstGeom>
        </p:spPr>
        <p:txBody>
          <a:bodyPr anchor="t"/>
          <a:lstStyle/>
          <a:p>
            <a:pPr marL="0" indent="0" defTabSz="336826">
              <a:spcBef>
                <a:spcPts val="600"/>
              </a:spcBef>
              <a:buSzTx/>
              <a:buNone/>
              <a:defRPr b="1" sz="1900">
                <a:latin typeface="+mj-lt"/>
                <a:ea typeface="+mj-ea"/>
                <a:cs typeface="+mj-cs"/>
                <a:sym typeface="Helvetica"/>
              </a:defRPr>
            </a:pPr>
            <a:r>
              <a:t>World War I started when:</a:t>
            </a:r>
          </a:p>
          <a:p>
            <a:pPr marL="0" indent="0" defTabSz="336826">
              <a:spcBef>
                <a:spcPts val="600"/>
              </a:spcBef>
              <a:buSzTx/>
              <a:buNone/>
              <a:defRPr b="1" sz="1900">
                <a:latin typeface="+mj-lt"/>
                <a:ea typeface="+mj-ea"/>
                <a:cs typeface="+mj-cs"/>
                <a:sym typeface="Helvetica"/>
              </a:defRPr>
            </a:pPr>
          </a:p>
          <a:p>
            <a:pPr marL="328862" indent="-328862" defTabSz="336826">
              <a:spcBef>
                <a:spcPts val="600"/>
              </a:spcBef>
              <a:buSzPct val="100000"/>
              <a:buAutoNum type="alphaUcPeriod" startAt="1"/>
              <a:defRPr sz="1900"/>
            </a:pPr>
            <a:r>
              <a:t>Austria-Hungary attacked Serbia on August 1, 1914; Austria-Hungary declared war on Russia on August 3; Germany attacked Belgium on August 6; and Germany declared war on Russia on August 12</a:t>
            </a:r>
          </a:p>
          <a:p>
            <a:pPr marL="328862" indent="-328862" defTabSz="336826">
              <a:spcBef>
                <a:spcPts val="600"/>
              </a:spcBef>
              <a:buSzPct val="100000"/>
              <a:buAutoNum type="alphaUcPeriod" startAt="1"/>
              <a:defRPr sz="1900"/>
            </a:pPr>
            <a:r>
              <a:t>Britain attacked Belgium on August 1, 1914; Germany declared war on Britain on August 3, 1914; Austria-Hungary attacked Serbia on August 6; and Austria-Hungary declared war on Russia on August 12</a:t>
            </a:r>
          </a:p>
          <a:p>
            <a:pPr marL="328862" indent="-328862" defTabSz="336826">
              <a:spcBef>
                <a:spcPts val="600"/>
              </a:spcBef>
              <a:buSzPct val="100000"/>
              <a:buAutoNum type="alphaUcPeriod" startAt="1"/>
              <a:defRPr sz="1900"/>
            </a:pPr>
            <a:r>
              <a:t>Germany declared war on Russia on August 1, 1914; Germany attacked Belgium on August 3; Austria-Hungary declared war on Russia on August 6; and Austria-Hungary attacked Serbia on August 12</a:t>
            </a:r>
          </a:p>
          <a:p>
            <a:pPr marL="328862" indent="-328862" defTabSz="336826">
              <a:spcBef>
                <a:spcPts val="600"/>
              </a:spcBef>
              <a:buSzPct val="100000"/>
              <a:buAutoNum type="alphaUcPeriod" startAt="1"/>
              <a:defRPr sz="1900"/>
            </a:pPr>
            <a:r>
              <a:t>Austria-Hungary declared war on Russia on August 1,1914; Austria-Hungary attacked Serbia on August 3; Germany attacked Belgium on August 6; and Germany declared war on Russia on August 12</a:t>
            </a:r>
          </a:p>
          <a:p>
            <a:pPr marL="328862" indent="-328862" defTabSz="336826">
              <a:spcBef>
                <a:spcPts val="600"/>
              </a:spcBef>
              <a:buSzPct val="100000"/>
              <a:buAutoNum type="alphaUcPeriod" startAt="1"/>
              <a:defRPr sz="1900"/>
            </a:pPr>
            <a:r>
              <a:t>None of the above.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Really-Existing Socialism"/>
          <p:cNvSpPr txBox="1"/>
          <p:nvPr>
            <p:ph type="title" idx="4294967295"/>
          </p:nvPr>
        </p:nvSpPr>
        <p:spPr>
          <a:xfrm>
            <a:off x="457199" y="-2"/>
            <a:ext cx="8228391" cy="1023143"/>
          </a:xfrm>
          <a:prstGeom prst="rect">
            <a:avLst/>
          </a:prstGeom>
        </p:spPr>
        <p:txBody>
          <a:bodyPr lIns="50800" tIns="50800" rIns="50800" bIns="50800"/>
          <a:lstStyle>
            <a:lvl1pPr defTabSz="398442">
              <a:defRPr sz="5200">
                <a:uFillTx/>
              </a:defRPr>
            </a:lvl1pPr>
          </a:lstStyle>
          <a:p>
            <a:pPr/>
            <a:r>
              <a:t>Really-Existing Socialism</a:t>
            </a:r>
          </a:p>
        </p:txBody>
      </p:sp>
      <p:sp>
        <p:nvSpPr>
          <p:cNvPr id="225" name="An ultimately unsuccessful challenger:…"/>
          <p:cNvSpPr txBox="1"/>
          <p:nvPr>
            <p:ph type="body" sz="half" idx="4294967295"/>
          </p:nvPr>
        </p:nvSpPr>
        <p:spPr>
          <a:xfrm>
            <a:off x="457198" y="1023138"/>
            <a:ext cx="4493805" cy="5497322"/>
          </a:xfrm>
          <a:prstGeom prst="rect">
            <a:avLst/>
          </a:prstGeom>
        </p:spPr>
        <p:txBody>
          <a:bodyPr lIns="50800" tIns="50800" rIns="50800" bIns="50800" anchor="t"/>
          <a:lstStyle/>
          <a:p>
            <a:pPr marL="0" indent="0" defTabSz="369599">
              <a:spcBef>
                <a:spcPts val="1500"/>
              </a:spcBef>
              <a:buSzTx/>
              <a:buNone/>
              <a:defRPr b="1" sz="2500">
                <a:uFill>
                  <a:solidFill>
                    <a:srgbClr val="000000"/>
                  </a:solidFill>
                </a:uFill>
                <a:latin typeface="+mj-lt"/>
                <a:ea typeface="+mj-ea"/>
                <a:cs typeface="+mj-cs"/>
                <a:sym typeface="Helvetica"/>
              </a:defRPr>
            </a:pPr>
            <a:r>
              <a:t>An ultimately unsuccessful challenger:</a:t>
            </a:r>
          </a:p>
          <a:p>
            <a:pPr marL="311479" indent="-311479" defTabSz="786383">
              <a:spcBef>
                <a:spcPts val="700"/>
              </a:spcBef>
              <a:defRPr sz="2000">
                <a:uFill>
                  <a:solidFill>
                    <a:srgbClr val="000000"/>
                  </a:solidFill>
                </a:uFill>
                <a:latin typeface="Times New Roman"/>
                <a:ea typeface="Times New Roman"/>
                <a:cs typeface="Times New Roman"/>
                <a:sym typeface="Times New Roman"/>
              </a:defRPr>
            </a:pPr>
            <a:r>
              <a:t>Ernest Gellner: </a:t>
            </a:r>
          </a:p>
          <a:p>
            <a:pPr lvl="1" marL="693748" indent="-311479" defTabSz="786383">
              <a:spcBef>
                <a:spcPts val="700"/>
              </a:spcBef>
              <a:defRPr sz="2000">
                <a:uFill>
                  <a:solidFill>
                    <a:srgbClr val="000000"/>
                  </a:solidFill>
                </a:uFill>
                <a:latin typeface="Times New Roman"/>
                <a:ea typeface="Times New Roman"/>
                <a:cs typeface="Times New Roman"/>
                <a:sym typeface="Times New Roman"/>
              </a:defRPr>
            </a:pPr>
            <a:r>
              <a:t>“Just as extreme Shi’ite Muslims hold that Archangel Gabriel made a mistake, delivering the Message to Muhammed when it was intended for Ali…</a:t>
            </a:r>
          </a:p>
          <a:p>
            <a:pPr lvl="1" marL="693748" indent="-311479" defTabSz="786383">
              <a:spcBef>
                <a:spcPts val="700"/>
              </a:spcBef>
              <a:defRPr sz="2000">
                <a:uFill>
                  <a:solidFill>
                    <a:srgbClr val="000000"/>
                  </a:solidFill>
                </a:uFill>
                <a:latin typeface="Times New Roman"/>
                <a:ea typeface="Times New Roman"/>
                <a:cs typeface="Times New Roman"/>
                <a:sym typeface="Times New Roman"/>
              </a:defRPr>
            </a:pPr>
            <a:r>
              <a:t>“so Marxists… think… [the] message was intended for </a:t>
            </a:r>
            <a:r>
              <a:rPr i="1"/>
              <a:t>classes,</a:t>
            </a:r>
            <a:r>
              <a:t> but was delivered to </a:t>
            </a:r>
            <a:r>
              <a:rPr i="1"/>
              <a:t>nations. </a:t>
            </a:r>
            <a:endParaRPr i="1"/>
          </a:p>
          <a:p>
            <a:pPr lvl="1" marL="693748" indent="-311479" defTabSz="786383">
              <a:spcBef>
                <a:spcPts val="700"/>
              </a:spcBef>
              <a:defRPr i="1" sz="2000">
                <a:uFill>
                  <a:solidFill>
                    <a:srgbClr val="000000"/>
                  </a:solidFill>
                </a:uFill>
                <a:latin typeface="Times New Roman"/>
                <a:ea typeface="Times New Roman"/>
                <a:cs typeface="Times New Roman"/>
                <a:sym typeface="Times New Roman"/>
              </a:defRPr>
            </a:pPr>
            <a:r>
              <a:t>“</a:t>
            </a:r>
            <a:r>
              <a:rPr i="0"/>
              <a:t>It is now necessary for revolutionary activists to persuade the wrongful recipient to hand over the message and the zeal…”</a:t>
            </a:r>
          </a:p>
        </p:txBody>
      </p:sp>
      <p:pic>
        <p:nvPicPr>
          <p:cNvPr id="226" name="Cursor_and_Quarto_Stato_-_Giuseppe_Pellizza_da_Volpedo_-_Wikipedia.png" descr="Cursor_and_Quarto_Stato_-_Giuseppe_Pellizza_da_Volpedo_-_Wikipedia.png"/>
          <p:cNvPicPr>
            <a:picLocks noChangeAspect="1"/>
          </p:cNvPicPr>
          <p:nvPr/>
        </p:nvPicPr>
        <p:blipFill>
          <a:blip r:embed="rId2">
            <a:extLst/>
          </a:blip>
          <a:stretch>
            <a:fillRect/>
          </a:stretch>
        </p:blipFill>
        <p:spPr>
          <a:xfrm>
            <a:off x="4951002" y="1023139"/>
            <a:ext cx="3734588" cy="3549354"/>
          </a:xfrm>
          <a:prstGeom prst="rect">
            <a:avLst/>
          </a:prstGeom>
          <a:ln w="12700">
            <a:miter lim="400000"/>
          </a:ln>
        </p:spPr>
      </p:pic>
      <p:pic>
        <p:nvPicPr>
          <p:cNvPr id="227" name="Franklin_Delano_Roosevelt_-_Google_Search.png" descr="Franklin_Delano_Roosevelt_-_Google_Search.png"/>
          <p:cNvPicPr>
            <a:picLocks noChangeAspect="1"/>
          </p:cNvPicPr>
          <p:nvPr/>
        </p:nvPicPr>
        <p:blipFill>
          <a:blip r:embed="rId3">
            <a:extLst/>
          </a:blip>
          <a:stretch>
            <a:fillRect/>
          </a:stretch>
        </p:blipFill>
        <p:spPr>
          <a:xfrm>
            <a:off x="4951002" y="4484713"/>
            <a:ext cx="3734588" cy="203574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he Soviet Trajectory"/>
          <p:cNvSpPr txBox="1"/>
          <p:nvPr>
            <p:ph type="title"/>
          </p:nvPr>
        </p:nvSpPr>
        <p:spPr>
          <a:xfrm>
            <a:off x="323576" y="-2"/>
            <a:ext cx="8394322" cy="892972"/>
          </a:xfrm>
          <a:prstGeom prst="rect">
            <a:avLst/>
          </a:prstGeom>
        </p:spPr>
        <p:txBody>
          <a:bodyPr/>
          <a:lstStyle>
            <a:lvl1pPr defTabSz="438911">
              <a:defRPr sz="5300"/>
            </a:lvl1pPr>
          </a:lstStyle>
          <a:p>
            <a:pPr/>
            <a:r>
              <a:t>The Soviet Trajectory</a:t>
            </a:r>
          </a:p>
        </p:txBody>
      </p:sp>
      <p:sp>
        <p:nvSpPr>
          <p:cNvPr id="230" name="Imperatives…"/>
          <p:cNvSpPr txBox="1"/>
          <p:nvPr>
            <p:ph type="body" sz="half" idx="1"/>
          </p:nvPr>
        </p:nvSpPr>
        <p:spPr>
          <a:xfrm>
            <a:off x="323577" y="892967"/>
            <a:ext cx="4435276" cy="5462214"/>
          </a:xfrm>
          <a:prstGeom prst="rect">
            <a:avLst/>
          </a:prstGeom>
        </p:spPr>
        <p:txBody>
          <a:bodyPr anchor="t"/>
          <a:lstStyle/>
          <a:p>
            <a:pPr marL="281516" indent="-281516" defTabSz="390227">
              <a:spcBef>
                <a:spcPts val="800"/>
              </a:spcBef>
              <a:defRPr sz="2200">
                <a:latin typeface="Times New Roman"/>
                <a:ea typeface="Times New Roman"/>
                <a:cs typeface="Times New Roman"/>
                <a:sym typeface="Times New Roman"/>
              </a:defRPr>
            </a:pPr>
            <a:r>
              <a:t>Imperatives</a:t>
            </a:r>
          </a:p>
          <a:p>
            <a:pPr lvl="1" marL="703791" indent="-281516" defTabSz="390227">
              <a:spcBef>
                <a:spcPts val="800"/>
              </a:spcBef>
              <a:defRPr sz="2200">
                <a:latin typeface="Times New Roman"/>
                <a:ea typeface="Times New Roman"/>
                <a:cs typeface="Times New Roman"/>
                <a:sym typeface="Times New Roman"/>
              </a:defRPr>
            </a:pPr>
            <a:r>
              <a:t>Survive</a:t>
            </a:r>
          </a:p>
          <a:p>
            <a:pPr lvl="1" marL="703791" indent="-281516" defTabSz="390227">
              <a:spcBef>
                <a:spcPts val="800"/>
              </a:spcBef>
              <a:defRPr sz="2200">
                <a:latin typeface="Times New Roman"/>
                <a:ea typeface="Times New Roman"/>
                <a:cs typeface="Times New Roman"/>
                <a:sym typeface="Times New Roman"/>
              </a:defRPr>
            </a:pPr>
            <a:r>
              <a:t>Eliminate large-scale private property and market</a:t>
            </a:r>
          </a:p>
          <a:p>
            <a:pPr lvl="1" marL="703791" indent="-281516" defTabSz="390227">
              <a:spcBef>
                <a:spcPts val="800"/>
              </a:spcBef>
              <a:defRPr sz="2200">
                <a:latin typeface="Times New Roman"/>
                <a:ea typeface="Times New Roman"/>
                <a:cs typeface="Times New Roman"/>
                <a:sym typeface="Times New Roman"/>
              </a:defRPr>
            </a:pPr>
            <a:r>
              <a:t>Industrialize</a:t>
            </a:r>
          </a:p>
          <a:p>
            <a:pPr lvl="2" marL="1126065" indent="-281515" defTabSz="390227">
              <a:spcBef>
                <a:spcPts val="800"/>
              </a:spcBef>
              <a:defRPr sz="2200">
                <a:latin typeface="Times New Roman"/>
                <a:ea typeface="Times New Roman"/>
                <a:cs typeface="Times New Roman"/>
                <a:sym typeface="Times New Roman"/>
              </a:defRPr>
            </a:pPr>
            <a:r>
              <a:t>No aid coming from Germany</a:t>
            </a:r>
          </a:p>
          <a:p>
            <a:pPr marL="281516" indent="-281516" defTabSz="390227">
              <a:spcBef>
                <a:spcPts val="800"/>
              </a:spcBef>
              <a:defRPr sz="2200">
                <a:latin typeface="Times New Roman"/>
                <a:ea typeface="Times New Roman"/>
                <a:cs typeface="Times New Roman"/>
                <a:sym typeface="Times New Roman"/>
              </a:defRPr>
            </a:pPr>
            <a:r>
              <a:t>War Communism</a:t>
            </a:r>
          </a:p>
          <a:p>
            <a:pPr marL="281516" indent="-281516" defTabSz="390227">
              <a:spcBef>
                <a:spcPts val="800"/>
              </a:spcBef>
              <a:defRPr sz="2200">
                <a:latin typeface="Times New Roman"/>
                <a:ea typeface="Times New Roman"/>
                <a:cs typeface="Times New Roman"/>
                <a:sym typeface="Times New Roman"/>
              </a:defRPr>
            </a:pPr>
            <a:r>
              <a:t>War Terror</a:t>
            </a:r>
          </a:p>
          <a:p>
            <a:pPr marL="281516" indent="-281516" defTabSz="390227">
              <a:spcBef>
                <a:spcPts val="800"/>
              </a:spcBef>
              <a:defRPr sz="2200">
                <a:latin typeface="Times New Roman"/>
                <a:ea typeface="Times New Roman"/>
                <a:cs typeface="Times New Roman"/>
                <a:sym typeface="Times New Roman"/>
              </a:defRPr>
            </a:pPr>
            <a:r>
              <a:t>NEP</a:t>
            </a:r>
          </a:p>
          <a:p>
            <a:pPr marL="281516" indent="-281516" defTabSz="390227">
              <a:spcBef>
                <a:spcPts val="800"/>
              </a:spcBef>
              <a:defRPr sz="2200">
                <a:latin typeface="Times New Roman"/>
                <a:ea typeface="Times New Roman"/>
                <a:cs typeface="Times New Roman"/>
                <a:sym typeface="Times New Roman"/>
              </a:defRPr>
            </a:pPr>
            <a:r>
              <a:t>“Scissors Crisis”</a:t>
            </a:r>
          </a:p>
          <a:p>
            <a:pPr marL="281516" indent="-281516" defTabSz="390227">
              <a:spcBef>
                <a:spcPts val="800"/>
              </a:spcBef>
              <a:defRPr i="1" sz="2200">
                <a:latin typeface="Times New Roman"/>
                <a:ea typeface="Times New Roman"/>
                <a:cs typeface="Times New Roman"/>
                <a:sym typeface="Times New Roman"/>
              </a:defRPr>
            </a:pPr>
            <a:r>
              <a:t>Capital</a:t>
            </a:r>
            <a:r>
              <a:rPr i="0"/>
              <a:t> as a business model</a:t>
            </a:r>
          </a:p>
          <a:p>
            <a:pPr marL="281516" indent="-281516" defTabSz="390227">
              <a:spcBef>
                <a:spcPts val="800"/>
              </a:spcBef>
              <a:defRPr sz="2200">
                <a:latin typeface="Times New Roman"/>
                <a:ea typeface="Times New Roman"/>
                <a:cs typeface="Times New Roman"/>
                <a:sym typeface="Times New Roman"/>
              </a:defRPr>
            </a:pPr>
            <a:r>
              <a:t>Nationalities question</a:t>
            </a:r>
          </a:p>
        </p:txBody>
      </p:sp>
      <p:pic>
        <p:nvPicPr>
          <p:cNvPr id="231" name="Cursor_and_St__Petersburg__to_the_Finland_Station_«_Why_Evolution_Is_True.png" descr="Cursor_and_St__Petersburg__to_the_Finland_Station_«_Why_Evolution_Is_True.png"/>
          <p:cNvPicPr>
            <a:picLocks noChangeAspect="1"/>
          </p:cNvPicPr>
          <p:nvPr/>
        </p:nvPicPr>
        <p:blipFill>
          <a:blip r:embed="rId2">
            <a:extLst/>
          </a:blip>
          <a:stretch>
            <a:fillRect/>
          </a:stretch>
        </p:blipFill>
        <p:spPr>
          <a:xfrm>
            <a:off x="4758852" y="892967"/>
            <a:ext cx="3959046" cy="423864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Failed Utopia: Social and Economic Organization"/>
          <p:cNvSpPr txBox="1"/>
          <p:nvPr>
            <p:ph type="title"/>
          </p:nvPr>
        </p:nvSpPr>
        <p:spPr>
          <a:xfrm>
            <a:off x="323576" y="-2"/>
            <a:ext cx="8394322" cy="892972"/>
          </a:xfrm>
          <a:prstGeom prst="rect">
            <a:avLst/>
          </a:prstGeom>
        </p:spPr>
        <p:txBody>
          <a:bodyPr/>
          <a:lstStyle>
            <a:lvl1pPr defTabSz="265174">
              <a:defRPr sz="3200"/>
            </a:lvl1pPr>
          </a:lstStyle>
          <a:p>
            <a:pPr/>
            <a:r>
              <a:t>Failed Utopia: Social and Economic Organization</a:t>
            </a:r>
          </a:p>
        </p:txBody>
      </p:sp>
      <p:sp>
        <p:nvSpPr>
          <p:cNvPr id="234" name="Max Weber: “Wherever bureaucracy gained the upper hand… it did not disappear….  State bureaucracy would rule alone if private capitalism were eliminated. The private and public bureaucracies, which now check one another to a degree, would be merged into "/>
          <p:cNvSpPr txBox="1"/>
          <p:nvPr>
            <p:ph type="body" sz="half" idx="1"/>
          </p:nvPr>
        </p:nvSpPr>
        <p:spPr>
          <a:xfrm>
            <a:off x="323576" y="892967"/>
            <a:ext cx="4458260" cy="5534028"/>
          </a:xfrm>
          <a:prstGeom prst="rect">
            <a:avLst/>
          </a:prstGeom>
        </p:spPr>
        <p:txBody>
          <a:bodyPr anchor="t"/>
          <a:lstStyle>
            <a:lvl1pPr>
              <a:spcBef>
                <a:spcPts val="800"/>
              </a:spcBef>
              <a:defRPr sz="3000">
                <a:latin typeface="Times New Roman"/>
                <a:ea typeface="Times New Roman"/>
                <a:cs typeface="Times New Roman"/>
                <a:sym typeface="Times New Roman"/>
              </a:defRPr>
            </a:lvl1pPr>
          </a:lstStyle>
          <a:p>
            <a:pPr/>
            <a:r>
              <a:t>Max Weber: “Wherever bureaucracy gained the upper hand… it did not disappear….  State bureaucracy would rule alone if private capitalism were eliminated. The private and public bureaucracies, which now check one another to a degree, would be merged into a single hierarchy. </a:t>
            </a:r>
          </a:p>
        </p:txBody>
      </p:sp>
      <p:pic>
        <p:nvPicPr>
          <p:cNvPr id="235" name="Cursor_and_Vacation_in_a_gulag__are_you_ready_for_the_ultimate_Siberian_holiday_.png" descr="Cursor_and_Vacation_in_a_gulag__are_you_ready_for_the_ultimate_Siberian_holiday_.png"/>
          <p:cNvPicPr>
            <a:picLocks noChangeAspect="1"/>
          </p:cNvPicPr>
          <p:nvPr/>
        </p:nvPicPr>
        <p:blipFill>
          <a:blip r:embed="rId2">
            <a:extLst/>
          </a:blip>
          <a:stretch>
            <a:fillRect/>
          </a:stretch>
        </p:blipFill>
        <p:spPr>
          <a:xfrm>
            <a:off x="4781834" y="892967"/>
            <a:ext cx="3936063" cy="385034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Failed Utopia: Social and Economic Organization"/>
          <p:cNvSpPr txBox="1"/>
          <p:nvPr>
            <p:ph type="title"/>
          </p:nvPr>
        </p:nvSpPr>
        <p:spPr>
          <a:xfrm>
            <a:off x="323576" y="-2"/>
            <a:ext cx="8394322" cy="892972"/>
          </a:xfrm>
          <a:prstGeom prst="rect">
            <a:avLst/>
          </a:prstGeom>
        </p:spPr>
        <p:txBody>
          <a:bodyPr/>
          <a:lstStyle>
            <a:lvl1pPr defTabSz="265174">
              <a:defRPr sz="3200"/>
            </a:lvl1pPr>
          </a:lstStyle>
          <a:p>
            <a:pPr/>
            <a:r>
              <a:t>Failed Utopia: Social and Economic Organization</a:t>
            </a:r>
          </a:p>
        </p:txBody>
      </p:sp>
      <p:sp>
        <p:nvSpPr>
          <p:cNvPr id="238" name="“This would be similar to the situation in ancient Egypt, but it would occur in a much more rational—and hence unbreakable—form… the shell of bondage which men will perhaps be forced to inhabit as powerless as the fellahs of ancient Egypt. Who would want"/>
          <p:cNvSpPr txBox="1"/>
          <p:nvPr>
            <p:ph type="body" sz="half" idx="1"/>
          </p:nvPr>
        </p:nvSpPr>
        <p:spPr>
          <a:xfrm>
            <a:off x="323576" y="892967"/>
            <a:ext cx="4458260" cy="5534028"/>
          </a:xfrm>
          <a:prstGeom prst="rect">
            <a:avLst/>
          </a:prstGeom>
        </p:spPr>
        <p:txBody>
          <a:bodyPr anchor="t"/>
          <a:lstStyle>
            <a:lvl1pPr marL="261720" indent="-261720" defTabSz="362787">
              <a:spcBef>
                <a:spcPts val="700"/>
              </a:spcBef>
              <a:defRPr sz="2576">
                <a:latin typeface="Times New Roman"/>
                <a:ea typeface="Times New Roman"/>
                <a:cs typeface="Times New Roman"/>
                <a:sym typeface="Times New Roman"/>
              </a:defRPr>
            </a:lvl1pPr>
            <a:lvl2pPr marL="670660" indent="-261720" defTabSz="362787">
              <a:spcBef>
                <a:spcPts val="700"/>
              </a:spcBef>
              <a:defRPr sz="2576">
                <a:latin typeface="Times New Roman"/>
                <a:ea typeface="Times New Roman"/>
                <a:cs typeface="Times New Roman"/>
                <a:sym typeface="Times New Roman"/>
              </a:defRPr>
            </a:lvl2pPr>
          </a:lstStyle>
          <a:p>
            <a:pPr/>
            <a:r>
              <a:t>Max Weber:</a:t>
            </a:r>
          </a:p>
          <a:p>
            <a:pPr lvl="1"/>
            <a:r>
              <a:t>“This would be similar to the situation in ancient Egypt, but it would occur in a much more rational—and hence unbreakable—form… the shell of bondage which men will perhaps be forced to inhabit as powerless as the fellahs of ancient Egypt. Who would want to deny that such a potentiality lies in the womb of the future?…”</a:t>
            </a:r>
          </a:p>
        </p:txBody>
      </p:sp>
      <p:pic>
        <p:nvPicPr>
          <p:cNvPr id="239" name="Cursor_and_Vacation_in_a_gulag__are_you_ready_for_the_ultimate_Siberian_holiday_.png" descr="Cursor_and_Vacation_in_a_gulag__are_you_ready_for_the_ultimate_Siberian_holiday_.png"/>
          <p:cNvPicPr>
            <a:picLocks noChangeAspect="1"/>
          </p:cNvPicPr>
          <p:nvPr/>
        </p:nvPicPr>
        <p:blipFill>
          <a:blip r:embed="rId2">
            <a:extLst/>
          </a:blip>
          <a:stretch>
            <a:fillRect/>
          </a:stretch>
        </p:blipFill>
        <p:spPr>
          <a:xfrm>
            <a:off x="4781834" y="892967"/>
            <a:ext cx="3936063" cy="385034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bout the Course"/>
          <p:cNvSpPr txBox="1"/>
          <p:nvPr>
            <p:ph type="title" idx="4294967295"/>
          </p:nvPr>
        </p:nvSpPr>
        <p:spPr>
          <a:xfrm>
            <a:off x="112563" y="-3"/>
            <a:ext cx="8890001" cy="1143001"/>
          </a:xfrm>
          <a:prstGeom prst="rect">
            <a:avLst/>
          </a:prstGeom>
        </p:spPr>
        <p:txBody>
          <a:bodyPr lIns="45718" tIns="45718" rIns="45718" bIns="45718"/>
          <a:lstStyle>
            <a:lvl1pPr defTabSz="233172">
              <a:defRPr sz="4080">
                <a:solidFill>
                  <a:srgbClr val="000080"/>
                </a:solidFill>
              </a:defRPr>
            </a:lvl1pPr>
          </a:lstStyle>
          <a:p>
            <a:pPr/>
            <a:r>
              <a:t>The Reenserfment of the Peasantry</a:t>
            </a:r>
          </a:p>
        </p:txBody>
      </p:sp>
      <p:sp>
        <p:nvSpPr>
          <p:cNvPr id="163" name="4: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4:45 of audio in this slide</a:t>
            </a:r>
          </a:p>
        </p:txBody>
      </p:sp>
      <p:sp>
        <p:nvSpPr>
          <p:cNvPr id="164" name="The long 20th century will in all likelihood be seen in the future as the watershed in human experience:…"/>
          <p:cNvSpPr txBox="1"/>
          <p:nvPr/>
        </p:nvSpPr>
        <p:spPr>
          <a:xfrm>
            <a:off x="112563" y="1142997"/>
            <a:ext cx="514539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1600">
                <a:uFillTx/>
              </a:defRPr>
            </a:pPr>
            <a:r>
              <a:t>Take Marx’s critique of Britain’s path to industrialization as a business model:</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Russia invaded five times by four powers in four centuries</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Each invasion had posed an existential threat to the regime, and perhaps to the country and its unity</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Lenin and Stalin were sure that they posed an existential threat to the business class and its puppet politicians worldwide</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Lenin and Stalin believed they needed to industrialize fast</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Only then could they supply an army to fight off the future invasion(s)</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They were not wrong</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Collectivization of agriculture by terror-famine</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Then use state power to squeeze peasant standards of living as low as possible</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An extremely brutal disaster</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But it did gather resources for industrialization</a:t>
            </a:r>
          </a:p>
        </p:txBody>
      </p:sp>
      <p:pic>
        <p:nvPicPr>
          <p:cNvPr id="165" name="Image" descr="Image"/>
          <p:cNvPicPr>
            <a:picLocks noChangeAspect="1"/>
          </p:cNvPicPr>
          <p:nvPr/>
        </p:nvPicPr>
        <p:blipFill>
          <a:blip r:embed="rId3">
            <a:extLst/>
          </a:blip>
          <a:stretch>
            <a:fillRect/>
          </a:stretch>
        </p:blipFill>
        <p:spPr>
          <a:xfrm>
            <a:off x="5257956" y="1142997"/>
            <a:ext cx="3744608" cy="2507702"/>
          </a:xfrm>
          <a:prstGeom prst="rect">
            <a:avLst/>
          </a:prstGeom>
          <a:ln w="12700">
            <a:miter lim="400000"/>
          </a:ln>
        </p:spPr>
      </p:pic>
      <p:pic>
        <p:nvPicPr>
          <p:cNvPr id="166" name="Image" descr="Image"/>
          <p:cNvPicPr>
            <a:picLocks noChangeAspect="1"/>
          </p:cNvPicPr>
          <p:nvPr/>
        </p:nvPicPr>
        <p:blipFill>
          <a:blip r:embed="rId4">
            <a:extLst/>
          </a:blip>
          <a:stretch>
            <a:fillRect/>
          </a:stretch>
        </p:blipFill>
        <p:spPr>
          <a:xfrm>
            <a:off x="5257956" y="3476980"/>
            <a:ext cx="3848783" cy="2926063"/>
          </a:xfrm>
          <a:prstGeom prst="rect">
            <a:avLst/>
          </a:prstGeom>
          <a:ln w="12700">
            <a:miter lim="400000"/>
          </a:ln>
        </p:spPr>
      </p:pic>
      <p:pic>
        <p:nvPicPr>
          <p:cNvPr id="167"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523160" y="281719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654998"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he Soviet Union: Late Development"/>
          <p:cNvSpPr txBox="1"/>
          <p:nvPr>
            <p:ph type="title"/>
          </p:nvPr>
        </p:nvSpPr>
        <p:spPr>
          <a:xfrm>
            <a:off x="323576" y="-2"/>
            <a:ext cx="8394322" cy="892972"/>
          </a:xfrm>
          <a:prstGeom prst="rect">
            <a:avLst/>
          </a:prstGeom>
        </p:spPr>
        <p:txBody>
          <a:bodyPr/>
          <a:lstStyle>
            <a:lvl1pPr defTabSz="352042">
              <a:defRPr sz="4300"/>
            </a:lvl1pPr>
          </a:lstStyle>
          <a:p>
            <a:pPr/>
            <a:r>
              <a:t>The Soviet Union: Late Development</a:t>
            </a:r>
          </a:p>
        </p:txBody>
      </p:sp>
      <p:sp>
        <p:nvSpPr>
          <p:cNvPr id="242" name="If the Soviet Union was “European” or “recent settlement”—an absolute disaster.…"/>
          <p:cNvSpPr txBox="1"/>
          <p:nvPr>
            <p:ph type="body" sz="half" idx="1"/>
          </p:nvPr>
        </p:nvSpPr>
        <p:spPr>
          <a:xfrm>
            <a:off x="323577" y="892967"/>
            <a:ext cx="3499081" cy="5562570"/>
          </a:xfrm>
          <a:prstGeom prst="rect">
            <a:avLst/>
          </a:prstGeom>
        </p:spPr>
        <p:txBody>
          <a:bodyPr anchor="t"/>
          <a:lstStyle/>
          <a:p>
            <a:pPr marL="213358" indent="-213358" defTabSz="295750">
              <a:spcBef>
                <a:spcPts val="800"/>
              </a:spcBef>
              <a:defRPr sz="1700">
                <a:latin typeface="Times New Roman"/>
                <a:ea typeface="Times New Roman"/>
                <a:cs typeface="Times New Roman"/>
                <a:sym typeface="Times New Roman"/>
              </a:defRPr>
            </a:pPr>
            <a:r>
              <a:t>If the Soviet Union was “European” or “recent settlement”—an absolute disaster.</a:t>
            </a:r>
          </a:p>
          <a:p>
            <a:pPr marL="213358" indent="-213358" defTabSz="295750">
              <a:spcBef>
                <a:spcPts val="800"/>
              </a:spcBef>
              <a:defRPr sz="1700">
                <a:latin typeface="Times New Roman"/>
                <a:ea typeface="Times New Roman"/>
                <a:cs typeface="Times New Roman"/>
                <a:sym typeface="Times New Roman"/>
              </a:defRPr>
            </a:pPr>
            <a:r>
              <a:t>If you compare the Soviet Block to the countries around its edge—an absolute disaster</a:t>
            </a:r>
          </a:p>
          <a:p>
            <a:pPr marL="213358" indent="-213358" defTabSz="295750">
              <a:spcBef>
                <a:spcPts val="800"/>
              </a:spcBef>
              <a:defRPr sz="1700">
                <a:latin typeface="Times New Roman"/>
                <a:ea typeface="Times New Roman"/>
                <a:cs typeface="Times New Roman"/>
                <a:sym typeface="Times New Roman"/>
              </a:defRPr>
            </a:pPr>
            <a:r>
              <a:t>Why? Because bureaucracies undisciplined by markets are really not very good at organizing production</a:t>
            </a:r>
          </a:p>
          <a:p>
            <a:pPr marL="213358" indent="-213358" defTabSz="295750">
              <a:spcBef>
                <a:spcPts val="800"/>
              </a:spcBef>
              <a:defRPr sz="1700">
                <a:latin typeface="Times New Roman"/>
                <a:ea typeface="Times New Roman"/>
                <a:cs typeface="Times New Roman"/>
                <a:sym typeface="Times New Roman"/>
              </a:defRPr>
            </a:pPr>
            <a:r>
              <a:t>They can—sometimes—duplicate things they can see elsewhere</a:t>
            </a:r>
          </a:p>
          <a:p>
            <a:pPr marL="213358" indent="-213358" defTabSz="295750">
              <a:spcBef>
                <a:spcPts val="800"/>
              </a:spcBef>
              <a:defRPr sz="1700">
                <a:latin typeface="Times New Roman"/>
                <a:ea typeface="Times New Roman"/>
                <a:cs typeface="Times New Roman"/>
                <a:sym typeface="Times New Roman"/>
              </a:defRPr>
            </a:pPr>
            <a:r>
              <a:t>They can—sometimes—generate amazing feats of resource mobilization</a:t>
            </a:r>
          </a:p>
          <a:p>
            <a:pPr marL="213358" indent="-213358" defTabSz="295750">
              <a:spcBef>
                <a:spcPts val="800"/>
              </a:spcBef>
              <a:defRPr sz="1700">
                <a:latin typeface="Times New Roman"/>
                <a:ea typeface="Times New Roman"/>
                <a:cs typeface="Times New Roman"/>
                <a:sym typeface="Times New Roman"/>
              </a:defRPr>
            </a:pPr>
            <a:r>
              <a:t>While sharply reducing “profiteering”</a:t>
            </a:r>
          </a:p>
          <a:p>
            <a:pPr marL="213358" indent="-213358" defTabSz="295750">
              <a:spcBef>
                <a:spcPts val="800"/>
              </a:spcBef>
              <a:defRPr sz="1700">
                <a:latin typeface="Times New Roman"/>
                <a:ea typeface="Times New Roman"/>
                <a:cs typeface="Times New Roman"/>
                <a:sym typeface="Times New Roman"/>
              </a:defRPr>
            </a:pPr>
            <a:r>
              <a:t>When do we want “hard incentives”, anyway?</a:t>
            </a:r>
          </a:p>
        </p:txBody>
      </p:sp>
      <p:pic>
        <p:nvPicPr>
          <p:cNvPr id="243" name="Image" descr="Image"/>
          <p:cNvPicPr>
            <a:picLocks noChangeAspect="1"/>
          </p:cNvPicPr>
          <p:nvPr/>
        </p:nvPicPr>
        <p:blipFill>
          <a:blip r:embed="rId2">
            <a:extLst/>
          </a:blip>
          <a:stretch>
            <a:fillRect/>
          </a:stretch>
        </p:blipFill>
        <p:spPr>
          <a:xfrm>
            <a:off x="3822656" y="892967"/>
            <a:ext cx="4895241" cy="430848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Failed Utopia: The Costs of the “Experiment”"/>
          <p:cNvSpPr txBox="1"/>
          <p:nvPr>
            <p:ph type="title"/>
          </p:nvPr>
        </p:nvSpPr>
        <p:spPr>
          <a:xfrm>
            <a:off x="323576" y="-2"/>
            <a:ext cx="8394322" cy="892972"/>
          </a:xfrm>
          <a:prstGeom prst="rect">
            <a:avLst/>
          </a:prstGeom>
        </p:spPr>
        <p:txBody>
          <a:bodyPr/>
          <a:lstStyle>
            <a:lvl1pPr defTabSz="242315">
              <a:defRPr sz="3400"/>
            </a:lvl1pPr>
          </a:lstStyle>
          <a:p>
            <a:pPr/>
            <a:r>
              <a:t>Failed Utopia: The Costs of the “Experiment”</a:t>
            </a:r>
          </a:p>
        </p:txBody>
      </p:sp>
      <p:sp>
        <p:nvSpPr>
          <p:cNvPr id="246" name="Guenther Roth: “Weber and Schumpeter... had their famous falling-out in a Viennese coffeehouse in 1918. Weber, ‘who took nothing lightly,’ and Schumpeter, who ‘took nothing hard,’ recalled Somary who witnessed the scene, clashed over the Russian Revoluti"/>
          <p:cNvSpPr txBox="1"/>
          <p:nvPr>
            <p:ph type="body" sz="half" idx="1"/>
          </p:nvPr>
        </p:nvSpPr>
        <p:spPr>
          <a:xfrm>
            <a:off x="323577" y="892967"/>
            <a:ext cx="4310194" cy="5485477"/>
          </a:xfrm>
          <a:prstGeom prst="rect">
            <a:avLst/>
          </a:prstGeom>
        </p:spPr>
        <p:txBody>
          <a:bodyPr anchor="t"/>
          <a:lstStyle>
            <a:lvl1pPr marL="281516" indent="-281516" defTabSz="390226">
              <a:spcBef>
                <a:spcPts val="1100"/>
              </a:spcBef>
              <a:defRPr sz="2850">
                <a:latin typeface="Times New Roman"/>
                <a:ea typeface="Times New Roman"/>
                <a:cs typeface="Times New Roman"/>
                <a:sym typeface="Times New Roman"/>
              </a:defRPr>
            </a:lvl1pPr>
            <a:lvl2pPr marL="703791" indent="-281516" defTabSz="390226">
              <a:spcBef>
                <a:spcPts val="1100"/>
              </a:spcBef>
              <a:defRPr sz="2850">
                <a:latin typeface="Times New Roman"/>
                <a:ea typeface="Times New Roman"/>
                <a:cs typeface="Times New Roman"/>
                <a:sym typeface="Times New Roman"/>
              </a:defRPr>
            </a:lvl2pPr>
          </a:lstStyle>
          <a:p>
            <a:pPr/>
            <a:r>
              <a:t>Guenther Roth: </a:t>
            </a:r>
          </a:p>
          <a:p>
            <a:pPr lvl="1"/>
            <a:r>
              <a:t>“Weber and Schumpeter... had their famous falling-out in a Viennese coffeehouse in 1918. Weber, ‘who took nothing lightly,’ and Schumpeter, who ‘took nothing hard,’ recalled Somary who witnessed the scene, clashed over the Russian Revolution….</a:t>
            </a:r>
          </a:p>
        </p:txBody>
      </p:sp>
      <p:pic>
        <p:nvPicPr>
          <p:cNvPr id="247" name="Cursor_and_Palais_Ferstel_-_Café_Central_-_Wikipedia.png" descr="Cursor_and_Palais_Ferstel_-_Café_Central_-_Wikipedia.png"/>
          <p:cNvPicPr>
            <a:picLocks noChangeAspect="1"/>
          </p:cNvPicPr>
          <p:nvPr/>
        </p:nvPicPr>
        <p:blipFill>
          <a:blip r:embed="rId2">
            <a:extLst/>
          </a:blip>
          <a:stretch>
            <a:fillRect/>
          </a:stretch>
        </p:blipFill>
        <p:spPr>
          <a:xfrm>
            <a:off x="4633769" y="892967"/>
            <a:ext cx="4084128" cy="456984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Failed Utopia: The Costs of the “Experiment” II"/>
          <p:cNvSpPr txBox="1"/>
          <p:nvPr>
            <p:ph type="title"/>
          </p:nvPr>
        </p:nvSpPr>
        <p:spPr>
          <a:xfrm>
            <a:off x="323576" y="-2"/>
            <a:ext cx="8394322" cy="892972"/>
          </a:xfrm>
          <a:prstGeom prst="rect">
            <a:avLst/>
          </a:prstGeom>
        </p:spPr>
        <p:txBody>
          <a:bodyPr/>
          <a:lstStyle>
            <a:lvl1pPr defTabSz="274320">
              <a:defRPr sz="3300"/>
            </a:lvl1pPr>
          </a:lstStyle>
          <a:p>
            <a:pPr/>
            <a:r>
              <a:t>Failed Utopia: The Costs of the “Experiment” II</a:t>
            </a:r>
          </a:p>
        </p:txBody>
      </p:sp>
      <p:sp>
        <p:nvSpPr>
          <p:cNvPr id="250" name="“Schumpeter welcomed it as a laboratory experiment…. For Weber it was going to be ‘a laboratory heaped with human corpses.’ When an enraged Weber stormed out, a smiling Schumpeter remarked: ‘How can someone carry on like that in a coffeehouse?’—the prope"/>
          <p:cNvSpPr txBox="1"/>
          <p:nvPr>
            <p:ph type="body" sz="half" idx="1"/>
          </p:nvPr>
        </p:nvSpPr>
        <p:spPr>
          <a:xfrm>
            <a:off x="323577" y="892967"/>
            <a:ext cx="4310194" cy="5485477"/>
          </a:xfrm>
          <a:prstGeom prst="rect">
            <a:avLst/>
          </a:prstGeom>
        </p:spPr>
        <p:txBody>
          <a:bodyPr anchor="t"/>
          <a:lstStyle>
            <a:lvl1pPr marL="266699" indent="-266699" defTabSz="369688">
              <a:spcBef>
                <a:spcPts val="1000"/>
              </a:spcBef>
              <a:defRPr sz="2520">
                <a:latin typeface="Times New Roman"/>
                <a:ea typeface="Times New Roman"/>
                <a:cs typeface="Times New Roman"/>
                <a:sym typeface="Times New Roman"/>
              </a:defRPr>
            </a:lvl1pPr>
            <a:lvl2pPr marL="666749" indent="-266699" defTabSz="369688">
              <a:spcBef>
                <a:spcPts val="1000"/>
              </a:spcBef>
              <a:defRPr sz="2520">
                <a:latin typeface="Times New Roman"/>
                <a:ea typeface="Times New Roman"/>
                <a:cs typeface="Times New Roman"/>
                <a:sym typeface="Times New Roman"/>
              </a:defRPr>
            </a:lvl2pPr>
          </a:lstStyle>
          <a:p>
            <a:pPr/>
            <a:r>
              <a:t>Guenther Roth:</a:t>
            </a:r>
          </a:p>
          <a:p>
            <a:pPr lvl="1"/>
            <a:r>
              <a:t>“Schumpeter welcomed it as a laboratory experiment…. For Weber it was going to be ‘a laboratory heaped with human corpses.’ When an enraged Weber stormed out, a smiling Schumpeter remarked: ‘How can someone carry on like that in a coffeehouse?’—the proper place for irony, never seriousness…”</a:t>
            </a:r>
          </a:p>
        </p:txBody>
      </p:sp>
      <p:pic>
        <p:nvPicPr>
          <p:cNvPr id="251" name="Cursor_and_Palais_Ferstel_-_Café_Central_-_Wikipedia.png" descr="Cursor_and_Palais_Ferstel_-_Café_Central_-_Wikipedia.png"/>
          <p:cNvPicPr>
            <a:picLocks noChangeAspect="1"/>
          </p:cNvPicPr>
          <p:nvPr/>
        </p:nvPicPr>
        <p:blipFill>
          <a:blip r:embed="rId2">
            <a:extLst/>
          </a:blip>
          <a:stretch>
            <a:fillRect/>
          </a:stretch>
        </p:blipFill>
        <p:spPr>
          <a:xfrm>
            <a:off x="4633769" y="892967"/>
            <a:ext cx="4084128" cy="456984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he Soviet Union: Tyranny"/>
          <p:cNvSpPr txBox="1"/>
          <p:nvPr>
            <p:ph type="title"/>
          </p:nvPr>
        </p:nvSpPr>
        <p:spPr>
          <a:xfrm>
            <a:off x="323576" y="-2"/>
            <a:ext cx="8394322" cy="892972"/>
          </a:xfrm>
          <a:prstGeom prst="rect">
            <a:avLst/>
          </a:prstGeom>
        </p:spPr>
        <p:txBody>
          <a:bodyPr/>
          <a:lstStyle>
            <a:lvl1pPr defTabSz="438911">
              <a:defRPr sz="5300">
                <a:solidFill>
                  <a:srgbClr val="800000"/>
                </a:solidFill>
              </a:defRPr>
            </a:lvl1pPr>
          </a:lstStyle>
          <a:p>
            <a:pPr/>
            <a:r>
              <a:t>The Soviet Union: Tyranny</a:t>
            </a:r>
          </a:p>
        </p:txBody>
      </p:sp>
      <p:sp>
        <p:nvSpPr>
          <p:cNvPr id="254" name="Should we dismiss the Soviet Union as simply a tyranny?…"/>
          <p:cNvSpPr txBox="1"/>
          <p:nvPr>
            <p:ph type="body" sz="half" idx="1"/>
          </p:nvPr>
        </p:nvSpPr>
        <p:spPr>
          <a:xfrm>
            <a:off x="323577" y="892967"/>
            <a:ext cx="4142509" cy="5383796"/>
          </a:xfrm>
          <a:prstGeom prst="rect">
            <a:avLst/>
          </a:prstGeom>
        </p:spPr>
        <p:txBody>
          <a:bodyPr anchor="t"/>
          <a:lstStyle/>
          <a:p>
            <a:pPr>
              <a:spcBef>
                <a:spcPts val="800"/>
              </a:spcBef>
              <a:defRPr>
                <a:latin typeface="Times New Roman"/>
                <a:ea typeface="Times New Roman"/>
                <a:cs typeface="Times New Roman"/>
                <a:sym typeface="Times New Roman"/>
              </a:defRPr>
            </a:pPr>
            <a:r>
              <a:t>Should we dismiss the Soviet Union as simply a tyranny?</a:t>
            </a:r>
          </a:p>
          <a:p>
            <a:pPr>
              <a:spcBef>
                <a:spcPts val="800"/>
              </a:spcBef>
              <a:defRPr>
                <a:latin typeface="Times New Roman"/>
                <a:ea typeface="Times New Roman"/>
                <a:cs typeface="Times New Roman"/>
                <a:sym typeface="Times New Roman"/>
              </a:defRPr>
            </a:pPr>
            <a:r>
              <a:t>One in which the standard ways of bullying and oppressing people are reinforced by technologies of bureaucracy and indoctrination?</a:t>
            </a:r>
          </a:p>
          <a:p>
            <a:pPr lvl="1">
              <a:spcBef>
                <a:spcPts val="800"/>
              </a:spcBef>
              <a:defRPr>
                <a:latin typeface="Times New Roman"/>
                <a:ea typeface="Times New Roman"/>
                <a:cs typeface="Times New Roman"/>
                <a:sym typeface="Times New Roman"/>
              </a:defRPr>
            </a:pPr>
            <a:r>
              <a:t>“Fake News” goes back to the Norman Conquest, after all…</a:t>
            </a:r>
          </a:p>
          <a:p>
            <a:pPr lvl="1">
              <a:spcBef>
                <a:spcPts val="800"/>
              </a:spcBef>
              <a:defRPr>
                <a:latin typeface="Times New Roman"/>
                <a:ea typeface="Times New Roman"/>
                <a:cs typeface="Times New Roman"/>
                <a:sym typeface="Times New Roman"/>
              </a:defRPr>
            </a:pPr>
            <a:r>
              <a:t>We are just better at it…</a:t>
            </a:r>
          </a:p>
        </p:txBody>
      </p:sp>
      <p:pic>
        <p:nvPicPr>
          <p:cNvPr id="255" name="What_did_the_West_think_of_the_Nazi-Soviet_Pact_.png" descr="What_did_the_West_think_of_the_Nazi-Soviet_Pact_.png"/>
          <p:cNvPicPr>
            <a:picLocks noChangeAspect="1"/>
          </p:cNvPicPr>
          <p:nvPr/>
        </p:nvPicPr>
        <p:blipFill>
          <a:blip r:embed="rId2">
            <a:extLst/>
          </a:blip>
          <a:stretch>
            <a:fillRect/>
          </a:stretch>
        </p:blipFill>
        <p:spPr>
          <a:xfrm>
            <a:off x="4466085" y="892967"/>
            <a:ext cx="4251813" cy="265457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Failed Utopia: The Butcher’s Bill"/>
          <p:cNvSpPr txBox="1"/>
          <p:nvPr>
            <p:ph type="title"/>
          </p:nvPr>
        </p:nvSpPr>
        <p:spPr>
          <a:xfrm>
            <a:off x="323576" y="-2"/>
            <a:ext cx="8394322" cy="892972"/>
          </a:xfrm>
          <a:prstGeom prst="rect">
            <a:avLst/>
          </a:prstGeom>
        </p:spPr>
        <p:txBody>
          <a:bodyPr/>
          <a:lstStyle>
            <a:lvl1pPr defTabSz="402336">
              <a:defRPr sz="4900"/>
            </a:lvl1pPr>
          </a:lstStyle>
          <a:p>
            <a:pPr/>
            <a:r>
              <a:t>Failed Utopia: The Butcher’s Bill</a:t>
            </a:r>
          </a:p>
        </p:txBody>
      </p:sp>
      <p:sp>
        <p:nvSpPr>
          <p:cNvPr id="258" name="Russian Civil War: 3M?…"/>
          <p:cNvSpPr txBox="1"/>
          <p:nvPr>
            <p:ph type="body" sz="half" idx="1"/>
          </p:nvPr>
        </p:nvSpPr>
        <p:spPr>
          <a:xfrm>
            <a:off x="323577" y="892967"/>
            <a:ext cx="3491883" cy="5485477"/>
          </a:xfrm>
          <a:prstGeom prst="rect">
            <a:avLst/>
          </a:prstGeom>
        </p:spPr>
        <p:txBody>
          <a:bodyPr anchor="t"/>
          <a:lstStyle/>
          <a:p>
            <a:pPr>
              <a:spcBef>
                <a:spcPts val="800"/>
              </a:spcBef>
              <a:defRPr>
                <a:latin typeface="Times New Roman"/>
                <a:ea typeface="Times New Roman"/>
                <a:cs typeface="Times New Roman"/>
                <a:sym typeface="Times New Roman"/>
              </a:defRPr>
            </a:pPr>
            <a:r>
              <a:t>Russian Civil War: 3M?</a:t>
            </a:r>
          </a:p>
          <a:p>
            <a:pPr>
              <a:spcBef>
                <a:spcPts val="800"/>
              </a:spcBef>
              <a:defRPr>
                <a:latin typeface="Times New Roman"/>
                <a:ea typeface="Times New Roman"/>
                <a:cs typeface="Times New Roman"/>
                <a:sym typeface="Times New Roman"/>
              </a:defRPr>
            </a:pPr>
            <a:r>
              <a:t>Collectivization of agriculture: 10M?</a:t>
            </a:r>
          </a:p>
          <a:p>
            <a:pPr>
              <a:spcBef>
                <a:spcPts val="800"/>
              </a:spcBef>
              <a:defRPr>
                <a:latin typeface="Times New Roman"/>
                <a:ea typeface="Times New Roman"/>
                <a:cs typeface="Times New Roman"/>
                <a:sym typeface="Times New Roman"/>
              </a:defRPr>
            </a:pPr>
            <a:r>
              <a:t>Great Terror: 2M?</a:t>
            </a:r>
          </a:p>
          <a:p>
            <a:pPr>
              <a:spcBef>
                <a:spcPts val="800"/>
              </a:spcBef>
              <a:defRPr>
                <a:latin typeface="Times New Roman"/>
                <a:ea typeface="Times New Roman"/>
                <a:cs typeface="Times New Roman"/>
                <a:sym typeface="Times New Roman"/>
              </a:defRPr>
            </a:pPr>
            <a:r>
              <a:t>Post-WWII purge: 2M?</a:t>
            </a:r>
          </a:p>
          <a:p>
            <a:pPr>
              <a:spcBef>
                <a:spcPts val="800"/>
              </a:spcBef>
              <a:defRPr>
                <a:latin typeface="Times New Roman"/>
                <a:ea typeface="Times New Roman"/>
                <a:cs typeface="Times New Roman"/>
                <a:sym typeface="Times New Roman"/>
              </a:defRPr>
            </a:pPr>
            <a:r>
              <a:t>Anti-landlordism: 4M?</a:t>
            </a:r>
          </a:p>
          <a:p>
            <a:pPr>
              <a:spcBef>
                <a:spcPts val="800"/>
              </a:spcBef>
              <a:defRPr>
                <a:latin typeface="Times New Roman"/>
                <a:ea typeface="Times New Roman"/>
                <a:cs typeface="Times New Roman"/>
                <a:sym typeface="Times New Roman"/>
              </a:defRPr>
            </a:pPr>
            <a:r>
              <a:t>Collectivization: 4M?</a:t>
            </a:r>
          </a:p>
          <a:p>
            <a:pPr>
              <a:spcBef>
                <a:spcPts val="800"/>
              </a:spcBef>
              <a:defRPr>
                <a:latin typeface="Times New Roman"/>
                <a:ea typeface="Times New Roman"/>
                <a:cs typeface="Times New Roman"/>
                <a:sym typeface="Times New Roman"/>
              </a:defRPr>
            </a:pPr>
            <a:r>
              <a:t>Great Leap Forward famine: 50M?</a:t>
            </a:r>
          </a:p>
          <a:p>
            <a:pPr>
              <a:spcBef>
                <a:spcPts val="800"/>
              </a:spcBef>
              <a:defRPr>
                <a:latin typeface="Times New Roman"/>
                <a:ea typeface="Times New Roman"/>
                <a:cs typeface="Times New Roman"/>
                <a:sym typeface="Times New Roman"/>
              </a:defRPr>
            </a:pPr>
            <a:r>
              <a:t>Cultural Revolution: 5M?</a:t>
            </a:r>
          </a:p>
          <a:p>
            <a:pPr>
              <a:spcBef>
                <a:spcPts val="800"/>
              </a:spcBef>
              <a:defRPr>
                <a:latin typeface="Times New Roman"/>
                <a:ea typeface="Times New Roman"/>
                <a:cs typeface="Times New Roman"/>
                <a:sym typeface="Times New Roman"/>
              </a:defRPr>
            </a:pPr>
            <a:r>
              <a:t>Pol Pot: 1.5M</a:t>
            </a:r>
          </a:p>
          <a:p>
            <a:pPr>
              <a:spcBef>
                <a:spcPts val="800"/>
              </a:spcBef>
              <a:defRPr>
                <a:latin typeface="Times New Roman"/>
                <a:ea typeface="Times New Roman"/>
                <a:cs typeface="Times New Roman"/>
                <a:sym typeface="Times New Roman"/>
              </a:defRPr>
            </a:pPr>
            <a:r>
              <a:t>Kim Dynasty: ????</a:t>
            </a:r>
          </a:p>
        </p:txBody>
      </p:sp>
      <p:pic>
        <p:nvPicPr>
          <p:cNvPr id="259" name="Cursor_and_GREAT_LEAP_FORWARD__MOBILIZING_THE_MASSES__BACKYARD_FURNACES_AND_SUFFERING___Facts_and_Details.png" descr="Cursor_and_GREAT_LEAP_FORWARD__MOBILIZING_THE_MASSES__BACKYARD_FURNACES_AND_SUFFERING___Facts_and_Details.png"/>
          <p:cNvPicPr>
            <a:picLocks noChangeAspect="1"/>
          </p:cNvPicPr>
          <p:nvPr/>
        </p:nvPicPr>
        <p:blipFill>
          <a:blip r:embed="rId2">
            <a:extLst/>
          </a:blip>
          <a:stretch>
            <a:fillRect/>
          </a:stretch>
        </p:blipFill>
        <p:spPr>
          <a:xfrm>
            <a:off x="4819482" y="892967"/>
            <a:ext cx="3898416" cy="548547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he George Orwell Tradition"/>
          <p:cNvSpPr txBox="1"/>
          <p:nvPr>
            <p:ph type="title"/>
          </p:nvPr>
        </p:nvSpPr>
        <p:spPr>
          <a:xfrm>
            <a:off x="323576" y="-2"/>
            <a:ext cx="8394322" cy="892972"/>
          </a:xfrm>
          <a:prstGeom prst="rect">
            <a:avLst/>
          </a:prstGeom>
        </p:spPr>
        <p:txBody>
          <a:bodyPr/>
          <a:lstStyle>
            <a:lvl1pPr defTabSz="438911">
              <a:defRPr sz="5300"/>
            </a:lvl1pPr>
          </a:lstStyle>
          <a:p>
            <a:pPr/>
            <a:r>
              <a:t>The George Orwell Tradition</a:t>
            </a:r>
          </a:p>
        </p:txBody>
      </p:sp>
      <p:sp>
        <p:nvSpPr>
          <p:cNvPr id="262" name="George Orwell’s 1984…"/>
          <p:cNvSpPr txBox="1"/>
          <p:nvPr>
            <p:ph type="body" sz="half" idx="1"/>
          </p:nvPr>
        </p:nvSpPr>
        <p:spPr>
          <a:xfrm>
            <a:off x="323576" y="892967"/>
            <a:ext cx="4445377" cy="5505961"/>
          </a:xfrm>
          <a:prstGeom prst="rect">
            <a:avLst/>
          </a:prstGeom>
        </p:spPr>
        <p:txBody>
          <a:bodyPr anchor="t"/>
          <a:lstStyle/>
          <a:p>
            <a:pPr marL="254845" indent="-254845" defTabSz="353257">
              <a:spcBef>
                <a:spcPts val="700"/>
              </a:spcBef>
              <a:defRPr sz="2000">
                <a:latin typeface="Times New Roman"/>
                <a:ea typeface="Times New Roman"/>
                <a:cs typeface="Times New Roman"/>
                <a:sym typeface="Times New Roman"/>
              </a:defRPr>
            </a:pPr>
            <a:r>
              <a:t>George Orwell’s </a:t>
            </a:r>
            <a:r>
              <a:rPr i="1"/>
              <a:t>1984</a:t>
            </a:r>
            <a:endParaRPr i="1"/>
          </a:p>
          <a:p>
            <a:pPr lvl="1" marL="637116" indent="-254845" defTabSz="353257">
              <a:spcBef>
                <a:spcPts val="700"/>
              </a:spcBef>
              <a:defRPr sz="2000">
                <a:latin typeface="Times New Roman"/>
                <a:ea typeface="Times New Roman"/>
                <a:cs typeface="Times New Roman"/>
                <a:sym typeface="Times New Roman"/>
              </a:defRPr>
            </a:pPr>
            <a:r>
              <a:t>Estate-based authoritarianism as the natural Agrarian Age form of government</a:t>
            </a:r>
          </a:p>
          <a:p>
            <a:pPr lvl="1" marL="637116" indent="-254845" defTabSz="353257">
              <a:spcBef>
                <a:spcPts val="700"/>
              </a:spcBef>
              <a:defRPr sz="2000">
                <a:latin typeface="Times New Roman"/>
                <a:ea typeface="Times New Roman"/>
                <a:cs typeface="Times New Roman"/>
                <a:sym typeface="Times New Roman"/>
              </a:defRPr>
            </a:pPr>
            <a:r>
              <a:t>Totalitarianism as the natural Industrial Age form of government: “a boot stamping on a human face, forever…”</a:t>
            </a:r>
          </a:p>
          <a:p>
            <a:pPr marL="254845" indent="-254845" defTabSz="353257">
              <a:spcBef>
                <a:spcPts val="700"/>
              </a:spcBef>
              <a:defRPr sz="2000">
                <a:latin typeface="Times New Roman"/>
                <a:ea typeface="Times New Roman"/>
                <a:cs typeface="Times New Roman"/>
                <a:sym typeface="Times New Roman"/>
              </a:defRPr>
            </a:pPr>
            <a:r>
              <a:t>What is “totalitarianism”?</a:t>
            </a:r>
          </a:p>
          <a:p>
            <a:pPr lvl="1" marL="637116" indent="-254845" defTabSz="353257">
              <a:spcBef>
                <a:spcPts val="700"/>
              </a:spcBef>
              <a:defRPr sz="2000">
                <a:latin typeface="Times New Roman"/>
                <a:ea typeface="Times New Roman"/>
                <a:cs typeface="Times New Roman"/>
                <a:sym typeface="Times New Roman"/>
              </a:defRPr>
            </a:pPr>
            <a:r>
              <a:t>Is it possible?</a:t>
            </a:r>
          </a:p>
          <a:p>
            <a:pPr lvl="1" marL="637116" indent="-254845" defTabSz="353257">
              <a:spcBef>
                <a:spcPts val="700"/>
              </a:spcBef>
              <a:defRPr sz="2000">
                <a:latin typeface="Times New Roman"/>
                <a:ea typeface="Times New Roman"/>
                <a:cs typeface="Times New Roman"/>
                <a:sym typeface="Times New Roman"/>
              </a:defRPr>
            </a:pPr>
            <a:r>
              <a:t>Is it stable?</a:t>
            </a:r>
          </a:p>
          <a:p>
            <a:pPr lvl="1" marL="637116" indent="-254845" defTabSz="353257">
              <a:spcBef>
                <a:spcPts val="700"/>
              </a:spcBef>
              <a:defRPr sz="2000">
                <a:latin typeface="Times New Roman"/>
                <a:ea typeface="Times New Roman"/>
                <a:cs typeface="Times New Roman"/>
                <a:sym typeface="Times New Roman"/>
              </a:defRPr>
            </a:pPr>
            <a:r>
              <a:t>Is it a model?</a:t>
            </a:r>
          </a:p>
          <a:p>
            <a:pPr lvl="2" marL="1019386" indent="-254845" defTabSz="353257">
              <a:spcBef>
                <a:spcPts val="700"/>
              </a:spcBef>
              <a:defRPr sz="2000">
                <a:latin typeface="Times New Roman"/>
                <a:ea typeface="Times New Roman"/>
                <a:cs typeface="Times New Roman"/>
                <a:sym typeface="Times New Roman"/>
              </a:defRPr>
            </a:pPr>
            <a:r>
              <a:t>Religious or quasi-religious fervor?</a:t>
            </a:r>
          </a:p>
          <a:p>
            <a:pPr lvl="2" marL="1019386" indent="-254845" defTabSz="353257">
              <a:spcBef>
                <a:spcPts val="700"/>
              </a:spcBef>
              <a:defRPr sz="2000">
                <a:latin typeface="Times New Roman"/>
                <a:ea typeface="Times New Roman"/>
                <a:cs typeface="Times New Roman"/>
                <a:sym typeface="Times New Roman"/>
              </a:defRPr>
            </a:pPr>
            <a:r>
              <a:t>Cf.: Hobsbawm</a:t>
            </a:r>
          </a:p>
        </p:txBody>
      </p:sp>
      <p:pic>
        <p:nvPicPr>
          <p:cNvPr id="263" name="Cursor_and_george_orwell_-_Google_Search.png" descr="Cursor_and_george_orwell_-_Google_Search.png"/>
          <p:cNvPicPr>
            <a:picLocks noChangeAspect="1"/>
          </p:cNvPicPr>
          <p:nvPr/>
        </p:nvPicPr>
        <p:blipFill>
          <a:blip r:embed="rId2">
            <a:extLst/>
          </a:blip>
          <a:stretch>
            <a:fillRect/>
          </a:stretch>
        </p:blipFill>
        <p:spPr>
          <a:xfrm>
            <a:off x="4768951" y="892967"/>
            <a:ext cx="3948947" cy="550596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Failed Utopia: Politics"/>
          <p:cNvSpPr txBox="1"/>
          <p:nvPr>
            <p:ph type="title"/>
          </p:nvPr>
        </p:nvSpPr>
        <p:spPr>
          <a:xfrm>
            <a:off x="323576" y="-2"/>
            <a:ext cx="8394322" cy="892972"/>
          </a:xfrm>
          <a:prstGeom prst="rect">
            <a:avLst/>
          </a:prstGeom>
        </p:spPr>
        <p:txBody>
          <a:bodyPr/>
          <a:lstStyle>
            <a:lvl1pPr defTabSz="438911">
              <a:defRPr sz="5300"/>
            </a:lvl1pPr>
          </a:lstStyle>
          <a:p>
            <a:pPr/>
            <a:r>
              <a:t>Failed Utopia: Politics</a:t>
            </a:r>
          </a:p>
        </p:txBody>
      </p:sp>
      <p:sp>
        <p:nvSpPr>
          <p:cNvPr id="266" name="Rosa Luxemburg: “The tacit assumption underlying the Lenin-Trotsky theory of dictatorship is this: that the socialist transformation is something for which a ready-made formula lies completed in the pocket of the revolutionary party…. We [do] know more o"/>
          <p:cNvSpPr txBox="1"/>
          <p:nvPr>
            <p:ph type="body" sz="half" idx="1"/>
          </p:nvPr>
        </p:nvSpPr>
        <p:spPr>
          <a:xfrm>
            <a:off x="323577" y="892967"/>
            <a:ext cx="4255490" cy="5383796"/>
          </a:xfrm>
          <a:prstGeom prst="rect">
            <a:avLst/>
          </a:prstGeom>
        </p:spPr>
        <p:txBody>
          <a:bodyPr anchor="t"/>
          <a:lstStyle/>
          <a:p>
            <a:pPr marL="213358" indent="-213358" defTabSz="295750">
              <a:spcBef>
                <a:spcPts val="600"/>
              </a:spcBef>
              <a:defRPr sz="1700">
                <a:latin typeface="Times New Roman"/>
                <a:ea typeface="Times New Roman"/>
                <a:cs typeface="Times New Roman"/>
                <a:sym typeface="Times New Roman"/>
              </a:defRPr>
            </a:pPr>
            <a:r>
              <a:t>Rosa Luxemburg: “The tacit assumption underlying the Lenin-Trotsky theory of dictatorship is this: that the socialist transformation is something for which a ready-made formula lies completed in the pocket of the revolutionary party…. We [do] know more or less what we must eliminate… </a:t>
            </a:r>
          </a:p>
          <a:p>
            <a:pPr marL="213358" indent="-213358" defTabSz="295750">
              <a:spcBef>
                <a:spcPts val="600"/>
              </a:spcBef>
              <a:defRPr sz="1700">
                <a:latin typeface="Times New Roman"/>
                <a:ea typeface="Times New Roman"/>
                <a:cs typeface="Times New Roman"/>
                <a:sym typeface="Times New Roman"/>
              </a:defRPr>
            </a:pPr>
            <a:r>
              <a:t>“But when it comes to the nature of the thousand concrete, practical measures, large and small, necessary to introduce socialist principles into economy, law and all social relationships, there is no key in any socialist party program or textbook. That is not a shortcoming but rather the very thing that makes scientific socialism superior to the utopian varieties…”</a:t>
            </a:r>
          </a:p>
          <a:p>
            <a:pPr marL="213358" indent="-213358" defTabSz="295750">
              <a:spcBef>
                <a:spcPts val="600"/>
              </a:spcBef>
              <a:defRPr sz="1700">
                <a:latin typeface="Times New Roman"/>
                <a:ea typeface="Times New Roman"/>
                <a:cs typeface="Times New Roman"/>
                <a:sym typeface="Times New Roman"/>
              </a:defRPr>
            </a:pPr>
          </a:p>
          <a:p>
            <a:pPr marL="213358" indent="-213358" defTabSz="295750">
              <a:spcBef>
                <a:spcPts val="600"/>
              </a:spcBef>
              <a:defRPr sz="1700">
                <a:latin typeface="Times New Roman"/>
                <a:ea typeface="Times New Roman"/>
                <a:cs typeface="Times New Roman"/>
                <a:sym typeface="Times New Roman"/>
              </a:defRPr>
            </a:pPr>
            <a:r>
              <a:t>What did Lenin do? The German war economy…</a:t>
            </a:r>
          </a:p>
        </p:txBody>
      </p:sp>
      <p:pic>
        <p:nvPicPr>
          <p:cNvPr id="267"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5" y="892967"/>
            <a:ext cx="4138832" cy="518234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Failed Utopia: Politics II"/>
          <p:cNvSpPr txBox="1"/>
          <p:nvPr>
            <p:ph type="title"/>
          </p:nvPr>
        </p:nvSpPr>
        <p:spPr>
          <a:xfrm>
            <a:off x="323576" y="-2"/>
            <a:ext cx="8394322" cy="892972"/>
          </a:xfrm>
          <a:prstGeom prst="rect">
            <a:avLst/>
          </a:prstGeom>
        </p:spPr>
        <p:txBody>
          <a:bodyPr/>
          <a:lstStyle>
            <a:lvl1pPr defTabSz="438911">
              <a:defRPr sz="5300"/>
            </a:lvl1pPr>
          </a:lstStyle>
          <a:p>
            <a:pPr/>
            <a:r>
              <a:t>Failed Utopia: Politics II</a:t>
            </a:r>
          </a:p>
        </p:txBody>
      </p:sp>
      <p:sp>
        <p:nvSpPr>
          <p:cNvPr id="270" name="Rosa Luxemburg: “In place of… general, popular elections, Lenin and Trotsky have laid down the soviets…. Public life gradually falls asleep, a few dozen party leaders of inexhaustible energy and boundless experience direct and rule… meetings… [that] appr"/>
          <p:cNvSpPr txBox="1"/>
          <p:nvPr>
            <p:ph type="body" sz="half" idx="1"/>
          </p:nvPr>
        </p:nvSpPr>
        <p:spPr>
          <a:xfrm>
            <a:off x="323577" y="892967"/>
            <a:ext cx="4255490" cy="5546888"/>
          </a:xfrm>
          <a:prstGeom prst="rect">
            <a:avLst/>
          </a:prstGeom>
        </p:spPr>
        <p:txBody>
          <a:bodyPr anchor="t"/>
          <a:lstStyle>
            <a:lvl1pPr marL="293369" indent="-293369" defTabSz="406657">
              <a:spcBef>
                <a:spcPts val="800"/>
              </a:spcBef>
              <a:defRPr sz="2300">
                <a:latin typeface="Times New Roman"/>
                <a:ea typeface="Times New Roman"/>
                <a:cs typeface="Times New Roman"/>
                <a:sym typeface="Times New Roman"/>
              </a:defRPr>
            </a:lvl1pPr>
          </a:lstStyle>
          <a:p>
            <a:pPr/>
            <a:r>
              <a:t>Rosa Luxemburg: “In place of… general, popular elections, Lenin and Trotsky have laid down the soviets…. Public life gradually falls asleep, a few dozen party leaders of inexhaustible energy and boundless experience direct and rule… meetings… [that] approve proposed resolutions unanimously… the dictatorship of a handful of politicians…. Such conditions must inevitably cause a brutalization of public life: attempted assassinations, shooting of hostages, etc…”</a:t>
            </a:r>
          </a:p>
        </p:txBody>
      </p:sp>
      <p:pic>
        <p:nvPicPr>
          <p:cNvPr id="271" name="Cursor_and_Rosa_Lux_Berlin_1907_-_Rosa_Luxemburg_-_Wikipedia.png" descr="Cursor_and_Rosa_Lux_Berlin_1907_-_Rosa_Luxemburg_-_Wikipedia.png"/>
          <p:cNvPicPr>
            <a:picLocks noChangeAspect="1"/>
          </p:cNvPicPr>
          <p:nvPr/>
        </p:nvPicPr>
        <p:blipFill>
          <a:blip r:embed="rId2">
            <a:extLst/>
          </a:blip>
          <a:srcRect l="0" t="0" r="0" b="6572"/>
          <a:stretch>
            <a:fillRect/>
          </a:stretch>
        </p:blipFill>
        <p:spPr>
          <a:xfrm>
            <a:off x="4579065" y="892967"/>
            <a:ext cx="4138832" cy="518234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Failed Utopia: Our Friend Nikita Sergeyevitch"/>
          <p:cNvSpPr txBox="1"/>
          <p:nvPr>
            <p:ph type="title"/>
          </p:nvPr>
        </p:nvSpPr>
        <p:spPr>
          <a:xfrm>
            <a:off x="323576" y="-2"/>
            <a:ext cx="8394322" cy="892972"/>
          </a:xfrm>
          <a:prstGeom prst="rect">
            <a:avLst/>
          </a:prstGeom>
        </p:spPr>
        <p:txBody>
          <a:bodyPr/>
          <a:lstStyle>
            <a:lvl1pPr defTabSz="283463">
              <a:defRPr sz="3400"/>
            </a:lvl1pPr>
          </a:lstStyle>
          <a:p>
            <a:pPr/>
            <a:r>
              <a:t>Failed Utopia: Our Friend Nikita Sergeyevitch</a:t>
            </a:r>
          </a:p>
        </p:txBody>
      </p:sp>
      <p:sp>
        <p:nvSpPr>
          <p:cNvPr id="274" name="Francis Spufford: “So much blood, and only one justification for it…. If it had been all prologue, all only the last spasms of death in the old, cruel world…. Today the radio was reporting… Prague….…"/>
          <p:cNvSpPr txBox="1"/>
          <p:nvPr>
            <p:ph type="body" sz="half" idx="1"/>
          </p:nvPr>
        </p:nvSpPr>
        <p:spPr>
          <a:xfrm>
            <a:off x="323577" y="892967"/>
            <a:ext cx="4435276" cy="5462214"/>
          </a:xfrm>
          <a:prstGeom prst="rect">
            <a:avLst/>
          </a:prstGeom>
        </p:spPr>
        <p:txBody>
          <a:bodyPr anchor="t"/>
          <a:lstStyle/>
          <a:p>
            <a:pPr marL="254845" indent="-254845" defTabSz="353257">
              <a:spcBef>
                <a:spcPts val="700"/>
              </a:spcBef>
              <a:defRPr sz="2000">
                <a:latin typeface="Times New Roman"/>
                <a:ea typeface="Times New Roman"/>
                <a:cs typeface="Times New Roman"/>
                <a:sym typeface="Times New Roman"/>
              </a:defRPr>
            </a:pPr>
            <a:r>
              <a:t>Francis Spufford: “So much blood, and only one justification for it…. If it had been all prologue, all only the last spasms of death in the old, cruel world…. Today the radio was reporting… Prague…. </a:t>
            </a:r>
          </a:p>
          <a:p>
            <a:pPr marL="254845" indent="-254845" defTabSz="353257">
              <a:spcBef>
                <a:spcPts val="700"/>
              </a:spcBef>
              <a:defRPr sz="2000">
                <a:latin typeface="Times New Roman"/>
                <a:ea typeface="Times New Roman"/>
                <a:cs typeface="Times New Roman"/>
                <a:sym typeface="Times New Roman"/>
              </a:defRPr>
            </a:pPr>
            <a:r>
              <a:t>“He fumbled with the tape machine… found the RECORD key…. ‘Paradise’, he told the wheat field in baffled fury: ‘is a place where people want to end up, not a place they run from. What kind of socialism is that? What kind of shit is that, when you have to keep people in chains. What kind of social order? What kind of paradise?…’ </a:t>
            </a:r>
          </a:p>
          <a:p>
            <a:pPr marL="254845" indent="-254845" defTabSz="353257">
              <a:spcBef>
                <a:spcPts val="700"/>
              </a:spcBef>
              <a:defRPr sz="2000">
                <a:latin typeface="Times New Roman"/>
                <a:ea typeface="Times New Roman"/>
                <a:cs typeface="Times New Roman"/>
                <a:sym typeface="Times New Roman"/>
              </a:defRPr>
            </a:pPr>
            <a:r>
              <a:t>“And then… the retired monster sat very still on the bench by the field…”</a:t>
            </a:r>
          </a:p>
        </p:txBody>
      </p:sp>
      <p:pic>
        <p:nvPicPr>
          <p:cNvPr id="275" name="Cursor_and_Khruschev_shoe_fake_-_Shoe-banging_incident_-_Wikipedia.png" descr="Cursor_and_Khruschev_shoe_fake_-_Shoe-banging_incident_-_Wikipedia.png"/>
          <p:cNvPicPr>
            <a:picLocks noChangeAspect="1"/>
          </p:cNvPicPr>
          <p:nvPr/>
        </p:nvPicPr>
        <p:blipFill>
          <a:blip r:embed="rId2">
            <a:extLst/>
          </a:blip>
          <a:stretch>
            <a:fillRect/>
          </a:stretch>
        </p:blipFill>
        <p:spPr>
          <a:xfrm>
            <a:off x="4758852" y="892967"/>
            <a:ext cx="3959046" cy="546221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Would a Non-Authoritarian Communism Have Been So Bad?"/>
          <p:cNvSpPr txBox="1"/>
          <p:nvPr>
            <p:ph type="title"/>
          </p:nvPr>
        </p:nvSpPr>
        <p:spPr>
          <a:xfrm>
            <a:off x="314537" y="0"/>
            <a:ext cx="8501531" cy="1152994"/>
          </a:xfrm>
          <a:prstGeom prst="rect">
            <a:avLst/>
          </a:prstGeom>
        </p:spPr>
        <p:txBody>
          <a:bodyPr/>
          <a:lstStyle>
            <a:lvl1pPr defTabSz="279319">
              <a:defRPr sz="3600"/>
            </a:lvl1pPr>
          </a:lstStyle>
          <a:p>
            <a:pPr/>
            <a:r>
              <a:t>Would a Non-Authoritarian Communism Have Been So Bad?</a:t>
            </a:r>
          </a:p>
        </p:txBody>
      </p:sp>
      <p:sp>
        <p:nvSpPr>
          <p:cNvPr id="278" name="John Maynard Keynes:…"/>
          <p:cNvSpPr txBox="1"/>
          <p:nvPr>
            <p:ph type="body" sz="half" idx="1"/>
          </p:nvPr>
        </p:nvSpPr>
        <p:spPr>
          <a:xfrm>
            <a:off x="314536" y="1152992"/>
            <a:ext cx="3977465" cy="5393771"/>
          </a:xfrm>
          <a:prstGeom prst="rect">
            <a:avLst/>
          </a:prstGeom>
        </p:spPr>
        <p:txBody>
          <a:bodyPr anchor="t"/>
          <a:lstStyle/>
          <a:p>
            <a:pPr marL="179116" indent="-179116" defTabSz="262888">
              <a:spcBef>
                <a:spcPts val="500"/>
              </a:spcBef>
              <a:defRPr sz="1200">
                <a:latin typeface="Times New Roman"/>
                <a:ea typeface="Times New Roman"/>
                <a:cs typeface="Times New Roman"/>
                <a:sym typeface="Times New Roman"/>
              </a:defRPr>
            </a:pPr>
            <a:r>
              <a:t>John Maynard Keynes:</a:t>
            </a:r>
          </a:p>
          <a:p>
            <a:pPr lvl="1" marL="463595" indent="-179116" defTabSz="262888">
              <a:spcBef>
                <a:spcPts val="500"/>
              </a:spcBef>
              <a:defRPr sz="1200">
                <a:latin typeface="Times New Roman"/>
                <a:ea typeface="Times New Roman"/>
                <a:cs typeface="Times New Roman"/>
                <a:sym typeface="Times New Roman"/>
              </a:defRPr>
            </a:pPr>
            <a:r>
              <a:t>“Russian Communism… tries to construct a framework… in which pecuniary motives… shall have a changed relative importance…. Money-making…will simply not occur to a respectable young man as a possible opening, any more than the career of a gentleman burglar or acquiring skill in forgery and embezzlement…. </a:t>
            </a:r>
          </a:p>
          <a:p>
            <a:pPr lvl="1" marL="463595" indent="-179116" defTabSz="262888">
              <a:spcBef>
                <a:spcPts val="500"/>
              </a:spcBef>
              <a:defRPr sz="1200">
                <a:latin typeface="Times New Roman"/>
                <a:ea typeface="Times New Roman"/>
                <a:cs typeface="Times New Roman"/>
                <a:sym typeface="Times New Roman"/>
              </a:defRPr>
            </a:pPr>
            <a:r>
              <a:t>“This system does not mean a complete leveling down of incomes…. The private trader is a sort of permitted outlaw, without privileges or protection…. The effect of these social changes has been, I think, to make a real change in the predominant attitude towards money…. Money-making and money-accumulating cannot enter into the life-calculations of a rational man who accepts the Soviet rule in the way in which they enter into ours…. </a:t>
            </a:r>
          </a:p>
          <a:p>
            <a:pPr lvl="1" marL="463595" indent="-179116" defTabSz="262888">
              <a:spcBef>
                <a:spcPts val="500"/>
              </a:spcBef>
              <a:defRPr sz="1200">
                <a:latin typeface="Times New Roman"/>
                <a:ea typeface="Times New Roman"/>
                <a:cs typeface="Times New Roman"/>
                <a:sym typeface="Times New Roman"/>
              </a:defRPr>
            </a:pPr>
            <a:r>
              <a:t>“All this may prove Utopian, or destructive of true welfare, though, perhaps, not so Utopian, pursued in an intense religious spirit, as it would be if it were pursued in a matter-of-fact way. </a:t>
            </a:r>
          </a:p>
          <a:p>
            <a:pPr lvl="1" marL="463595" indent="-179116" defTabSz="262888">
              <a:spcBef>
                <a:spcPts val="500"/>
              </a:spcBef>
              <a:defRPr sz="1200">
                <a:latin typeface="Times New Roman"/>
                <a:ea typeface="Times New Roman"/>
                <a:cs typeface="Times New Roman"/>
                <a:sym typeface="Times New Roman"/>
              </a:defRPr>
            </a:pPr>
            <a:r>
              <a:t>“But is it appropriate to assume, as most of us have assumed hitherto, that it is insincere or wicked?…”</a:t>
            </a:r>
          </a:p>
        </p:txBody>
      </p:sp>
      <p:pic>
        <p:nvPicPr>
          <p:cNvPr id="279" name="Nuremburg_Rally.png" descr="Nuremburg_Rally.png"/>
          <p:cNvPicPr>
            <a:picLocks noChangeAspect="1"/>
          </p:cNvPicPr>
          <p:nvPr/>
        </p:nvPicPr>
        <p:blipFill>
          <a:blip r:embed="rId2">
            <a:extLst/>
          </a:blip>
          <a:stretch>
            <a:fillRect/>
          </a:stretch>
        </p:blipFill>
        <p:spPr>
          <a:xfrm>
            <a:off x="4291998" y="1152992"/>
            <a:ext cx="4524071" cy="2721080"/>
          </a:xfrm>
          <a:prstGeom prst="rect">
            <a:avLst/>
          </a:prstGeom>
          <a:ln w="12700">
            <a:miter lim="400000"/>
          </a:ln>
        </p:spPr>
      </p:pic>
      <p:pic>
        <p:nvPicPr>
          <p:cNvPr id="280" name="Red_Square.png" descr="Red_Square.png"/>
          <p:cNvPicPr>
            <a:picLocks noChangeAspect="1"/>
          </p:cNvPicPr>
          <p:nvPr/>
        </p:nvPicPr>
        <p:blipFill>
          <a:blip r:embed="rId3">
            <a:extLst/>
          </a:blip>
          <a:stretch>
            <a:fillRect/>
          </a:stretch>
        </p:blipFill>
        <p:spPr>
          <a:xfrm>
            <a:off x="4291998" y="3846784"/>
            <a:ext cx="4524071" cy="269997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bout the Course"/>
          <p:cNvSpPr txBox="1"/>
          <p:nvPr>
            <p:ph type="title" idx="4294967295"/>
          </p:nvPr>
        </p:nvSpPr>
        <p:spPr>
          <a:xfrm>
            <a:off x="112563" y="-3"/>
            <a:ext cx="8890001" cy="1143001"/>
          </a:xfrm>
          <a:prstGeom prst="rect">
            <a:avLst/>
          </a:prstGeom>
        </p:spPr>
        <p:txBody>
          <a:bodyPr lIns="45718" tIns="45718" rIns="45718" bIns="45718"/>
          <a:lstStyle>
            <a:lvl1pPr defTabSz="365760">
              <a:defRPr sz="6400">
                <a:solidFill>
                  <a:srgbClr val="000080"/>
                </a:solidFill>
              </a:defRPr>
            </a:lvl1pPr>
          </a:lstStyle>
          <a:p>
            <a:pPr/>
            <a:r>
              <a:t>Rapid Industrialization</a:t>
            </a:r>
          </a:p>
        </p:txBody>
      </p:sp>
      <p:sp>
        <p:nvSpPr>
          <p:cNvPr id="172" name="3:45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3:45 of audio in this slide</a:t>
            </a:r>
          </a:p>
        </p:txBody>
      </p:sp>
      <p:sp>
        <p:nvSpPr>
          <p:cNvPr id="173" name="The long 20th century will in all likelihood be seen in the future as the watershed in human experience:…"/>
          <p:cNvSpPr txBox="1"/>
          <p:nvPr/>
        </p:nvSpPr>
        <p:spPr>
          <a:xfrm>
            <a:off x="112563" y="1142997"/>
            <a:ext cx="5145393"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1600">
                <a:uFillTx/>
              </a:defRPr>
            </a:pPr>
            <a:r>
              <a:t>How do you run a planned economy?</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Control a few hundred key commodities and their flows through material balances</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Impose semi-military discipline</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Make the rest of it factory managers’ problems</a:t>
            </a:r>
          </a:p>
          <a:p>
            <a:pPr lvl="1" marL="584200" indent="-203200" defTabSz="410764">
              <a:spcBef>
                <a:spcPts val="700"/>
              </a:spcBef>
              <a:buSzPct val="100000"/>
              <a:buChar char="•"/>
              <a:defRPr b="0" sz="1600">
                <a:uFillTx/>
                <a:latin typeface="Times New Roman"/>
                <a:ea typeface="Times New Roman"/>
                <a:cs typeface="Times New Roman"/>
                <a:sym typeface="Times New Roman"/>
              </a:defRPr>
            </a:pPr>
            <a:r>
              <a:t>Hence they have to beg, borrow, buy, barter, and steal resources other than those tracked by material balances</a:t>
            </a:r>
          </a:p>
          <a:p>
            <a:pPr lvl="1" marL="584200" indent="-203200" defTabSz="410764">
              <a:spcBef>
                <a:spcPts val="700"/>
              </a:spcBef>
              <a:buSzPct val="100000"/>
              <a:buChar char="•"/>
              <a:defRPr b="0" sz="1600">
                <a:uFillTx/>
                <a:latin typeface="Times New Roman"/>
                <a:ea typeface="Times New Roman"/>
                <a:cs typeface="Times New Roman"/>
                <a:sym typeface="Times New Roman"/>
              </a:defRPr>
            </a:pPr>
            <a:r>
              <a:t>Highly inefficient, highly corrupt</a:t>
            </a:r>
          </a:p>
          <a:p>
            <a:pPr lvl="1" marL="584200" indent="-203200" defTabSz="410764">
              <a:spcBef>
                <a:spcPts val="700"/>
              </a:spcBef>
              <a:buSzPct val="100000"/>
              <a:buChar char="•"/>
              <a:defRPr b="0" sz="1600">
                <a:uFillTx/>
                <a:latin typeface="Times New Roman"/>
                <a:ea typeface="Times New Roman"/>
                <a:cs typeface="Times New Roman"/>
                <a:sym typeface="Times New Roman"/>
              </a:defRPr>
            </a:pPr>
            <a:r>
              <a:t>Exchange, barter, blat, and plan—understood as a desire to accomplish the organization’s primary goals—in a mixture</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Note that this is not that different from the internal workings of a capitalist corporation in a market economy</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The big difference is that efficiency is incentivized because a capitalist firm is always facing the make-or-buy decision</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And a capitalist firm has a hard budget constraint: input and output prices govern its decisions</a:t>
            </a:r>
          </a:p>
          <a:p>
            <a:pPr marL="203200" indent="-203200" defTabSz="410764">
              <a:spcBef>
                <a:spcPts val="700"/>
              </a:spcBef>
              <a:buSzPct val="100000"/>
              <a:buChar char="•"/>
              <a:defRPr b="0" sz="1600">
                <a:uFillTx/>
                <a:latin typeface="Times New Roman"/>
                <a:ea typeface="Times New Roman"/>
                <a:cs typeface="Times New Roman"/>
                <a:sym typeface="Times New Roman"/>
              </a:defRPr>
            </a:pPr>
            <a:r>
              <a:t>Thus really-existing socialism mammothly inefficient</a:t>
            </a:r>
          </a:p>
        </p:txBody>
      </p:sp>
      <p:pic>
        <p:nvPicPr>
          <p:cNvPr id="174" name="Image" descr="Image"/>
          <p:cNvPicPr>
            <a:picLocks noChangeAspect="1"/>
          </p:cNvPicPr>
          <p:nvPr/>
        </p:nvPicPr>
        <p:blipFill>
          <a:blip r:embed="rId3">
            <a:extLst/>
          </a:blip>
          <a:stretch>
            <a:fillRect/>
          </a:stretch>
        </p:blipFill>
        <p:spPr>
          <a:xfrm>
            <a:off x="5257956" y="1142997"/>
            <a:ext cx="3744608" cy="5397501"/>
          </a:xfrm>
          <a:prstGeom prst="rect">
            <a:avLst/>
          </a:prstGeom>
          <a:ln w="12700">
            <a:miter lim="400000"/>
          </a:ln>
        </p:spPr>
      </p:pic>
      <p:pic>
        <p:nvPicPr>
          <p:cNvPr id="17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060173" y="339592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4979995"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lvl1pPr>
          </a:lstStyle>
          <a:p>
            <a:pPr/>
            <a:r>
              <a:t>Takeaways from This Time</a:t>
            </a:r>
          </a:p>
        </p:txBody>
      </p:sp>
      <p:sp>
        <p:nvSpPr>
          <p:cNvPr id="283"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Alternatives: Lecture &amp; Chs. 11 &amp; 13</a:t>
            </a:r>
          </a:p>
          <a:p>
            <a:pPr marL="0" indent="0" defTabSz="429768">
              <a:spcBef>
                <a:spcPts val="0"/>
              </a:spcBef>
              <a:buSzTx/>
              <a:buNone/>
              <a:defRPr b="1" sz="2200">
                <a:uFill>
                  <a:solidFill>
                    <a:srgbClr val="000000"/>
                  </a:solidFill>
                </a:uFill>
                <a:latin typeface="+mj-lt"/>
                <a:ea typeface="+mj-ea"/>
                <a:cs typeface="+mj-cs"/>
                <a:sym typeface="Helvetica"/>
              </a:defRPr>
            </a:pPr>
          </a:p>
          <a:p>
            <a:pPr marL="226193" indent="-226193" defTabSz="429768">
              <a:spcBef>
                <a:spcPts val="0"/>
              </a:spcBef>
              <a:buSzPct val="100000"/>
              <a:defRPr sz="1800">
                <a:uFill>
                  <a:solidFill>
                    <a:srgbClr val="000000"/>
                  </a:solidFill>
                </a:uFill>
                <a:latin typeface="Times New Roman"/>
                <a:ea typeface="Times New Roman"/>
                <a:cs typeface="Times New Roman"/>
                <a:sym typeface="Times New Roman"/>
              </a:defRPr>
            </a:pPr>
            <a:r>
              <a:t>Give me five…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Preview: Next Time"/>
          <p:cNvSpPr txBox="1"/>
          <p:nvPr>
            <p:ph type="title" idx="4294967295"/>
          </p:nvPr>
        </p:nvSpPr>
        <p:spPr>
          <a:xfrm>
            <a:off x="277663" y="-3"/>
            <a:ext cx="8572501" cy="1267128"/>
          </a:xfrm>
          <a:prstGeom prst="rect">
            <a:avLst/>
          </a:prstGeom>
        </p:spPr>
        <p:txBody>
          <a:bodyPr lIns="45718" tIns="45718" rIns="45718" bIns="45718"/>
          <a:lstStyle>
            <a:lvl1pPr>
              <a:defRPr sz="6000"/>
            </a:lvl1pPr>
          </a:lstStyle>
          <a:p>
            <a:pPr/>
            <a:r>
              <a:t>Preview</a:t>
            </a:r>
          </a:p>
        </p:txBody>
      </p:sp>
      <p:sp>
        <p:nvSpPr>
          <p:cNvPr id="286"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1200"/>
              </a:spcBef>
              <a:buSzTx/>
              <a:buNone/>
              <a:defRPr b="1" sz="3000">
                <a:uFill>
                  <a:solidFill>
                    <a:srgbClr val="000000"/>
                  </a:solidFill>
                </a:uFill>
                <a:latin typeface="+mj-lt"/>
                <a:ea typeface="+mj-ea"/>
                <a:cs typeface="+mj-cs"/>
                <a:sym typeface="Helvetica"/>
              </a:defRPr>
            </a:pPr>
            <a:r>
              <a:t>Fascism &amp; WWII</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Preview &amp; review (5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Administration (5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Lecture: Continuing our look at mid-20</a:t>
            </a:r>
            <a:r>
              <a:rPr baseline="31999"/>
              <a:t>th</a:t>
            </a:r>
            <a:r>
              <a:t> century alternatives to the ‘classical liberal’ </a:t>
            </a:r>
            <a:r>
              <a:rPr i="1"/>
              <a:t>laissez-faire</a:t>
            </a:r>
            <a:r>
              <a:t> order: </a:t>
            </a:r>
          </a:p>
          <a:p>
            <a:pPr lvl="1" marL="670692" indent="-226192" defTabSz="429768">
              <a:spcBef>
                <a:spcPts val="800"/>
              </a:spcBef>
              <a:buSzPct val="100000"/>
              <a:defRPr>
                <a:uFill>
                  <a:solidFill>
                    <a:srgbClr val="000000"/>
                  </a:solidFill>
                </a:uFill>
                <a:latin typeface="Times New Roman"/>
                <a:ea typeface="Times New Roman"/>
                <a:cs typeface="Times New Roman"/>
                <a:sym typeface="Times New Roman"/>
              </a:defRPr>
            </a:pPr>
            <a:r>
              <a:t>Fascism (10 min)</a:t>
            </a:r>
          </a:p>
          <a:p>
            <a:pPr lvl="1" marL="670692" indent="-226192" defTabSz="429768">
              <a:spcBef>
                <a:spcPts val="800"/>
              </a:spcBef>
              <a:buSzPct val="100000"/>
              <a:defRPr>
                <a:uFill>
                  <a:solidFill>
                    <a:srgbClr val="000000"/>
                  </a:solidFill>
                </a:uFill>
                <a:latin typeface="Times New Roman"/>
                <a:ea typeface="Times New Roman"/>
                <a:cs typeface="Times New Roman"/>
                <a:sym typeface="Times New Roman"/>
              </a:defRPr>
            </a:pPr>
            <a:r>
              <a:t>Adolf Hitler (10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Review (20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Lecture: WWII (20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Takeaways from this lecture (5 min)</a:t>
            </a:r>
          </a:p>
          <a:p>
            <a:pPr marL="226193" indent="-226193" defTabSz="429768">
              <a:spcBef>
                <a:spcPts val="800"/>
              </a:spcBef>
              <a:buSzPct val="100000"/>
              <a:defRPr>
                <a:uFill>
                  <a:solidFill>
                    <a:srgbClr val="000000"/>
                  </a:solidFill>
                </a:uFill>
                <a:latin typeface="Times New Roman"/>
                <a:ea typeface="Times New Roman"/>
                <a:cs typeface="Times New Roman"/>
                <a:sym typeface="Times New Roman"/>
              </a:defRPr>
            </a:pPr>
            <a:r>
              <a:t>Preview of the next lecture (5 min)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Preview: Next Time"/>
          <p:cNvSpPr txBox="1"/>
          <p:nvPr>
            <p:ph type="title" idx="4294967295"/>
          </p:nvPr>
        </p:nvSpPr>
        <p:spPr>
          <a:xfrm>
            <a:off x="277663" y="-3"/>
            <a:ext cx="8572501" cy="1267128"/>
          </a:xfrm>
          <a:prstGeom prst="rect">
            <a:avLst/>
          </a:prstGeom>
        </p:spPr>
        <p:txBody>
          <a:bodyPr lIns="45718" tIns="45718" rIns="45718" bIns="45718"/>
          <a:lstStyle>
            <a:lvl1pPr defTabSz="305775">
              <a:defRPr sz="3952"/>
            </a:lvl1pPr>
          </a:lstStyle>
          <a:p>
            <a:pPr/>
            <a:r>
              <a:t>Review: Takeaways from Last Time</a:t>
            </a:r>
          </a:p>
        </p:txBody>
      </p:sp>
      <p:sp>
        <p:nvSpPr>
          <p:cNvPr id="289"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Really-Existing Socialism</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Give me three takeaways, &amp; why they are important…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To Your iClickers"/>
          <p:cNvSpPr txBox="1"/>
          <p:nvPr>
            <p:ph type="title"/>
          </p:nvPr>
        </p:nvSpPr>
        <p:spPr>
          <a:xfrm>
            <a:off x="371389" y="-1"/>
            <a:ext cx="8341554" cy="1071564"/>
          </a:xfrm>
          <a:prstGeom prst="rect">
            <a:avLst/>
          </a:prstGeom>
        </p:spPr>
        <p:txBody>
          <a:bodyPr/>
          <a:lstStyle/>
          <a:p>
            <a:pPr/>
            <a:r>
              <a:t>To Your iClickers</a:t>
            </a:r>
          </a:p>
        </p:txBody>
      </p:sp>
      <p:sp>
        <p:nvSpPr>
          <p:cNvPr id="292" name="In the abortive German communist revolution of January 1919, Petty Officer Lemmgen and his forces failed to take control of the offices of the Ministry of War because:…"/>
          <p:cNvSpPr txBox="1"/>
          <p:nvPr>
            <p:ph type="body" idx="1"/>
          </p:nvPr>
        </p:nvSpPr>
        <p:spPr>
          <a:xfrm>
            <a:off x="371389" y="1071561"/>
            <a:ext cx="8427771" cy="5311435"/>
          </a:xfrm>
          <a:prstGeom prst="rect">
            <a:avLst/>
          </a:prstGeom>
        </p:spPr>
        <p:txBody>
          <a:bodyPr anchor="t"/>
          <a:lstStyle/>
          <a:p>
            <a:pPr marL="0" indent="0" defTabSz="340935">
              <a:spcBef>
                <a:spcPts val="700"/>
              </a:spcBef>
              <a:buSzTx/>
              <a:buNone/>
              <a:defRPr b="1" sz="1900">
                <a:latin typeface="+mj-lt"/>
                <a:ea typeface="+mj-ea"/>
                <a:cs typeface="+mj-cs"/>
                <a:sym typeface="Helvetica"/>
              </a:defRPr>
            </a:pPr>
            <a:r>
              <a:t>In the abortive German communist revolution of January 1919, Petty Officer Lemmgen and his forces failed to take control of the offices of the Ministry of War because:</a:t>
            </a:r>
          </a:p>
          <a:p>
            <a:pPr marL="0" indent="0" defTabSz="340935">
              <a:spcBef>
                <a:spcPts val="700"/>
              </a:spcBef>
              <a:buSzTx/>
              <a:buNone/>
              <a:defRPr b="1" sz="1900">
                <a:latin typeface="+mj-lt"/>
                <a:ea typeface="+mj-ea"/>
                <a:cs typeface="+mj-cs"/>
                <a:sym typeface="Helvetica"/>
              </a:defRPr>
            </a:pPr>
          </a:p>
          <a:p>
            <a:pPr marL="332872" indent="-332872" defTabSz="340935">
              <a:spcBef>
                <a:spcPts val="700"/>
              </a:spcBef>
              <a:buSzPct val="100000"/>
              <a:buAutoNum type="alphaUcPeriod" startAt="1"/>
              <a:defRPr sz="1900"/>
            </a:pPr>
            <a:r>
              <a:t>Lieutenant Hamburger objected that the document authorizing him to do so was handwritten, and Lemmgen returned to Revolutionary HQ to get the document typed.</a:t>
            </a:r>
          </a:p>
          <a:p>
            <a:pPr marL="332872" indent="-332872" defTabSz="340935">
              <a:spcBef>
                <a:spcPts val="700"/>
              </a:spcBef>
              <a:buSzPct val="100000"/>
              <a:buAutoNum type="alphaUcPeriod" startAt="1"/>
              <a:defRPr sz="1900"/>
            </a:pPr>
            <a:r>
              <a:t>Lieutenant Hamburger objected that the document authorizing him to do so was not signed, and Lemmgen returned to Revolutionary HQ to get the document signed.</a:t>
            </a:r>
          </a:p>
          <a:p>
            <a:pPr marL="332872" indent="-332872" defTabSz="340935">
              <a:spcBef>
                <a:spcPts val="700"/>
              </a:spcBef>
              <a:buSzPct val="100000"/>
              <a:buAutoNum type="alphaUcPeriod" startAt="1"/>
              <a:defRPr sz="1900"/>
            </a:pPr>
            <a:r>
              <a:t>Lieutenant Hamburger objected that the Revolutionary Council that had produced the document was a bunch of traitors.</a:t>
            </a:r>
          </a:p>
          <a:p>
            <a:pPr marL="332872" indent="-332872" defTabSz="340935">
              <a:spcBef>
                <a:spcPts val="700"/>
              </a:spcBef>
              <a:buSzPct val="100000"/>
              <a:buAutoNum type="alphaUcPeriod" startAt="1"/>
              <a:defRPr sz="1900"/>
            </a:pPr>
            <a:r>
              <a:t>Lieutenant Hamburger objected that the Revolutionary Council was only made up of a minority of the leaders of the German Socialist Party.</a:t>
            </a:r>
          </a:p>
          <a:p>
            <a:pPr marL="332872" indent="-332872" defTabSz="340935">
              <a:spcBef>
                <a:spcPts val="700"/>
              </a:spcBef>
              <a:buSzPct val="100000"/>
              <a:buAutoNum type="alphaUcPeriod" startAt="1"/>
              <a:defRPr sz="1900"/>
            </a:pPr>
            <a:r>
              <a:t>None of the above.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Office Hours"/>
          <p:cNvSpPr txBox="1"/>
          <p:nvPr>
            <p:ph type="title" idx="4294967295"/>
          </p:nvPr>
        </p:nvSpPr>
        <p:spPr>
          <a:xfrm>
            <a:off x="277663" y="-3"/>
            <a:ext cx="8572501" cy="1267128"/>
          </a:xfrm>
          <a:prstGeom prst="rect">
            <a:avLst/>
          </a:prstGeom>
        </p:spPr>
        <p:txBody>
          <a:bodyPr lIns="45718" tIns="45718" rIns="45718" bIns="45718"/>
          <a:lstStyle>
            <a:lvl1pPr defTabSz="288036">
              <a:defRPr sz="3700"/>
            </a:lvl1pPr>
          </a:lstStyle>
          <a:p>
            <a:pPr/>
            <a:r>
              <a:t>Econ 115: Administration: Office Hours &amp;c.</a:t>
            </a:r>
          </a:p>
        </p:txBody>
      </p:sp>
      <p:sp>
        <p:nvSpPr>
          <p:cNvPr id="295" name="When should I have my office hours?…"/>
          <p:cNvSpPr txBox="1"/>
          <p:nvPr>
            <p:ph type="body" idx="4294967295"/>
          </p:nvPr>
        </p:nvSpPr>
        <p:spPr>
          <a:xfrm>
            <a:off x="277663" y="1267120"/>
            <a:ext cx="8572501" cy="5397505"/>
          </a:xfrm>
          <a:prstGeom prst="rect">
            <a:avLst/>
          </a:prstGeom>
        </p:spPr>
        <p:txBody>
          <a:bodyPr lIns="45718" tIns="45718" rIns="45718" bIns="45718" anchor="t"/>
          <a:lstStyle/>
          <a:p>
            <a:pPr marL="0" indent="0" defTabSz="254247">
              <a:spcBef>
                <a:spcPts val="600"/>
              </a:spcBef>
              <a:buSzTx/>
              <a:buNone/>
              <a:defRPr b="1" sz="2000">
                <a:uFill>
                  <a:solidFill>
                    <a:srgbClr val="000000"/>
                  </a:solidFill>
                </a:uFill>
                <a:latin typeface="+mj-lt"/>
                <a:ea typeface="+mj-ea"/>
                <a:cs typeface="+mj-cs"/>
                <a:sym typeface="Helvetica"/>
              </a:defRPr>
            </a:pPr>
            <a:r>
              <a:t>DeLong: Office Hours</a:t>
            </a:r>
          </a:p>
          <a:p>
            <a:pPr marL="0" indent="0" defTabSz="254247">
              <a:spcBef>
                <a:spcPts val="600"/>
              </a:spcBef>
              <a:buSzTx/>
              <a:buNone/>
              <a:defRPr sz="1600">
                <a:uFill>
                  <a:solidFill>
                    <a:srgbClr val="000000"/>
                  </a:solidFill>
                </a:uFill>
                <a:latin typeface="+mj-lt"/>
                <a:ea typeface="+mj-ea"/>
                <a:cs typeface="+mj-cs"/>
                <a:sym typeface="Helvetica"/>
              </a:defRPr>
            </a:pPr>
            <a:r>
              <a:t>M 11:10-12:40, Blum Hall 200B</a:t>
            </a:r>
          </a:p>
          <a:p>
            <a:pPr marL="0" indent="0" defTabSz="254247">
              <a:spcBef>
                <a:spcPts val="600"/>
              </a:spcBef>
              <a:buSzTx/>
              <a:buNone/>
              <a:defRPr sz="1600">
                <a:uFill>
                  <a:solidFill>
                    <a:srgbClr val="000000"/>
                  </a:solidFill>
                </a:uFill>
                <a:latin typeface="+mj-lt"/>
                <a:ea typeface="+mj-ea"/>
                <a:cs typeface="+mj-cs"/>
                <a:sym typeface="Helvetica"/>
              </a:defRPr>
            </a:pPr>
            <a:r>
              <a:t>T 11:15-12:00, Blum Hall 200B</a:t>
            </a:r>
          </a:p>
          <a:p>
            <a:pPr marL="0" indent="0" defTabSz="254247">
              <a:spcBef>
                <a:spcPts val="600"/>
              </a:spcBef>
              <a:buSzTx/>
              <a:buNone/>
              <a:defRPr sz="1600">
                <a:uFill>
                  <a:solidFill>
                    <a:srgbClr val="000000"/>
                  </a:solidFill>
                </a:uFill>
                <a:latin typeface="+mj-lt"/>
                <a:ea typeface="+mj-ea"/>
                <a:cs typeface="+mj-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254247">
              <a:spcBef>
                <a:spcPts val="600"/>
              </a:spcBef>
              <a:buSzTx/>
              <a:buNone/>
              <a:defRPr b="1" sz="1600">
                <a:uFill>
                  <a:solidFill>
                    <a:srgbClr val="000000"/>
                  </a:solidFill>
                </a:uFill>
                <a:latin typeface="+mj-lt"/>
                <a:ea typeface="+mj-ea"/>
                <a:cs typeface="+mj-cs"/>
                <a:sym typeface="Helvetica"/>
              </a:defRPr>
            </a:pPr>
          </a:p>
          <a:p>
            <a:pPr marL="0" indent="0" defTabSz="254247">
              <a:spcBef>
                <a:spcPts val="600"/>
              </a:spcBef>
              <a:buSzTx/>
              <a:buNone/>
              <a:defRPr b="1"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r>
              <a:t>Read: </a:t>
            </a:r>
            <a:r>
              <a:rPr b="0"/>
              <a:t>DeLong, chapter 11 &amp; 12</a:t>
            </a:r>
          </a:p>
          <a:p>
            <a:pPr marL="0" indent="0" defTabSz="260374">
              <a:spcBef>
                <a:spcPts val="600"/>
              </a:spcBef>
              <a:buSzTx/>
              <a:buNone/>
              <a:defRPr b="1" sz="1600">
                <a:uFill>
                  <a:solidFill>
                    <a:srgbClr val="000000"/>
                  </a:solidFill>
                </a:uFill>
                <a:latin typeface="+mj-lt"/>
                <a:ea typeface="+mj-ea"/>
                <a:cs typeface="+mj-cs"/>
                <a:sym typeface="Helvetica"/>
              </a:defRPr>
            </a:pPr>
            <a:r>
              <a:t>Slides:</a:t>
            </a:r>
            <a:r>
              <a:rPr b="0"/>
              <a:t> &lt;</a:t>
            </a:r>
            <a:r>
              <a:rPr b="0" u="sng">
                <a:solidFill>
                  <a:srgbClr val="0000FF"/>
                </a:solidFill>
                <a:uFill>
                  <a:solidFill>
                    <a:srgbClr val="0000FF"/>
                  </a:solidFill>
                </a:uFill>
                <a:hlinkClick r:id="rId4" invalidUrl="" action="" tgtFrame="" tooltip="" history="1" highlightClick="0" endSnd="0"/>
              </a:rPr>
              <a:t>https://github.com/braddelong/public-files/blob/master/econ-115-lecture-8.pptx</a:t>
            </a:r>
            <a:r>
              <a:rPr b="0"/>
              <a:t>&gt;</a:t>
            </a:r>
          </a:p>
          <a:p>
            <a:pPr marL="0" indent="0" defTabSz="260374">
              <a:spcBef>
                <a:spcPts val="600"/>
              </a:spcBef>
              <a:buSzTx/>
              <a:buNone/>
              <a:defRPr b="1" sz="1600">
                <a:uFill>
                  <a:solidFill>
                    <a:srgbClr val="000000"/>
                  </a:solidFill>
                </a:uFill>
                <a:latin typeface="+mj-lt"/>
                <a:ea typeface="+mj-ea"/>
                <a:cs typeface="+mj-cs"/>
                <a:sym typeface="Helvetica"/>
              </a:defRPr>
            </a:pPr>
            <a:r>
              <a:t>Do: </a:t>
            </a:r>
            <a:r>
              <a:rPr b="0"/>
              <a:t>Understanding the Great Depression &lt;</a:t>
            </a:r>
            <a:r>
              <a:rPr b="0" u="sng">
                <a:solidFill>
                  <a:srgbClr val="0000FF"/>
                </a:solidFill>
                <a:uFill>
                  <a:solidFill>
                    <a:srgbClr val="0000FF"/>
                  </a:solidFill>
                </a:uFill>
                <a:hlinkClick r:id="rId5" invalidUrl="" action="" tgtFrame="" tooltip="" history="1" highlightClick="0" endSnd="0"/>
              </a:rPr>
              <a:t>https://bcourses.berkeley.edu/courses/1487684/assignments/8052000</a:t>
            </a:r>
            <a:r>
              <a:rPr b="0"/>
              <a:t>&gt;; due Mar 8</a:t>
            </a:r>
          </a:p>
          <a:p>
            <a:pPr marL="0" indent="0" defTabSz="260374">
              <a:spcBef>
                <a:spcPts val="600"/>
              </a:spcBef>
              <a:buSzTx/>
              <a:buNone/>
              <a:defRPr sz="1600">
                <a:uFill>
                  <a:solidFill>
                    <a:srgbClr val="000000"/>
                  </a:solidFill>
                </a:uFill>
                <a:latin typeface="+mj-lt"/>
                <a:ea typeface="+mj-ea"/>
                <a:cs typeface="+mj-cs"/>
                <a:sym typeface="Helvetica"/>
              </a:defRPr>
            </a:pPr>
          </a:p>
          <a:p>
            <a:pPr marL="0" indent="0" defTabSz="260374">
              <a:spcBef>
                <a:spcPts val="600"/>
              </a:spcBef>
              <a:buSzTx/>
              <a:buNone/>
              <a:defRPr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r>
              <a:t>Memo: bCourses website &lt;</a:t>
            </a:r>
            <a:r>
              <a:rPr u="sng">
                <a:solidFill>
                  <a:srgbClr val="0000FF"/>
                </a:solidFill>
                <a:uFill>
                  <a:solidFill>
                    <a:srgbClr val="0000FF"/>
                  </a:solidFill>
                </a:uFill>
                <a:hlinkClick r:id="rId6"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Fascism"/>
          <p:cNvSpPr txBox="1"/>
          <p:nvPr>
            <p:ph type="title"/>
          </p:nvPr>
        </p:nvSpPr>
        <p:spPr>
          <a:xfrm>
            <a:off x="314537" y="0"/>
            <a:ext cx="8501531" cy="1152994"/>
          </a:xfrm>
          <a:prstGeom prst="rect">
            <a:avLst/>
          </a:prstGeom>
        </p:spPr>
        <p:txBody>
          <a:bodyPr/>
          <a:lstStyle>
            <a:lvl1pPr defTabSz="320396">
              <a:defRPr b="1" sz="7100">
                <a:solidFill>
                  <a:srgbClr val="800000"/>
                </a:solidFill>
                <a:latin typeface="+mj-lt"/>
                <a:ea typeface="+mj-ea"/>
                <a:cs typeface="+mj-cs"/>
                <a:sym typeface="Helvetica"/>
              </a:defRPr>
            </a:lvl1pPr>
          </a:lstStyle>
          <a:p>
            <a:pPr/>
            <a:r>
              <a:t>Fascism</a:t>
            </a:r>
          </a:p>
        </p:txBody>
      </p:sp>
      <p:sp>
        <p:nvSpPr>
          <p:cNvPr id="298" name="Communism and Fascism: The Same or Different?…"/>
          <p:cNvSpPr txBox="1"/>
          <p:nvPr>
            <p:ph type="body" sz="half" idx="1"/>
          </p:nvPr>
        </p:nvSpPr>
        <p:spPr>
          <a:xfrm>
            <a:off x="314536" y="1152991"/>
            <a:ext cx="3977465" cy="5393773"/>
          </a:xfrm>
          <a:prstGeom prst="rect">
            <a:avLst/>
          </a:prstGeom>
        </p:spPr>
        <p:txBody>
          <a:bodyPr anchor="t"/>
          <a:lstStyle/>
          <a:p>
            <a:pPr marL="0" indent="0" defTabSz="150093">
              <a:spcBef>
                <a:spcPts val="700"/>
              </a:spcBef>
              <a:buSzTx/>
              <a:buNone/>
              <a:defRPr b="1" sz="1890"/>
            </a:pPr>
            <a:r>
              <a:t>Communism and Fascism: The Same or Different?</a:t>
            </a:r>
          </a:p>
          <a:p>
            <a:pPr marL="102264" indent="-102264" defTabSz="150093">
              <a:spcBef>
                <a:spcPts val="500"/>
              </a:spcBef>
              <a:defRPr sz="1512">
                <a:latin typeface="Times New Roman"/>
                <a:ea typeface="Times New Roman"/>
                <a:cs typeface="Times New Roman"/>
                <a:sym typeface="Times New Roman"/>
              </a:defRPr>
            </a:pPr>
            <a:r>
              <a:t>Felipe Fernandez-Armesto:</a:t>
            </a:r>
          </a:p>
          <a:p>
            <a:pPr lvl="1" marL="264684" indent="-102264" defTabSz="150093">
              <a:spcBef>
                <a:spcPts val="500"/>
              </a:spcBef>
              <a:defRPr sz="1512">
                <a:latin typeface="Times New Roman"/>
                <a:ea typeface="Times New Roman"/>
                <a:cs typeface="Times New Roman"/>
                <a:sym typeface="Times New Roman"/>
              </a:defRPr>
            </a:pPr>
            <a:r>
              <a:t>“From the perspective of the future, the differences among all forms of violent political extremism will blur.... Individuals moved between fascism and militant socialism as if by connecting channels. Mussolini was a socialist youth leader before he became a fascist </a:t>
            </a:r>
            <a:r>
              <a:rPr i="1"/>
              <a:t>duce</a:t>
            </a:r>
            <a:r>
              <a:t>.... </a:t>
            </a:r>
          </a:p>
          <a:p>
            <a:pPr lvl="1" marL="264684" indent="-102264" defTabSz="150093">
              <a:spcBef>
                <a:spcPts val="500"/>
              </a:spcBef>
              <a:defRPr sz="1512">
                <a:latin typeface="Times New Roman"/>
                <a:ea typeface="Times New Roman"/>
                <a:cs typeface="Times New Roman"/>
                <a:sym typeface="Times New Roman"/>
              </a:defRPr>
            </a:pPr>
            <a:r>
              <a:t>“Many Nazis tried to make the party conform to its name: the National Socialist German Workers’ Party. Britain's [fascist leader], Oswald Mosley, was a socialist cabinet minister before he took to the streets.... </a:t>
            </a:r>
          </a:p>
          <a:p>
            <a:pPr lvl="1" marL="264684" indent="-102264" defTabSz="150093">
              <a:spcBef>
                <a:spcPts val="500"/>
              </a:spcBef>
              <a:defRPr sz="1512">
                <a:latin typeface="Times New Roman"/>
                <a:ea typeface="Times New Roman"/>
                <a:cs typeface="Times New Roman"/>
                <a:sym typeface="Times New Roman"/>
              </a:defRPr>
            </a:pPr>
            <a:r>
              <a:t>“My father... carried a communist card and wore a [fascist] Falangist uniform [in Spain] at different moments in the 1930s…”</a:t>
            </a:r>
          </a:p>
          <a:p>
            <a:pPr marL="102264" indent="-102264" defTabSz="150093">
              <a:spcBef>
                <a:spcPts val="500"/>
              </a:spcBef>
              <a:defRPr sz="1512">
                <a:latin typeface="Times New Roman"/>
                <a:ea typeface="Times New Roman"/>
                <a:cs typeface="Times New Roman"/>
                <a:sym typeface="Times New Roman"/>
              </a:defRPr>
            </a:pPr>
            <a:r>
              <a:t>Is this fair?</a:t>
            </a:r>
          </a:p>
          <a:p>
            <a:pPr marL="102264" indent="-102264" defTabSz="150093">
              <a:spcBef>
                <a:spcPts val="500"/>
              </a:spcBef>
              <a:defRPr sz="1512">
                <a:latin typeface="Times New Roman"/>
                <a:ea typeface="Times New Roman"/>
                <a:cs typeface="Times New Roman"/>
                <a:sym typeface="Times New Roman"/>
              </a:defRPr>
            </a:pPr>
            <a:r>
              <a:t>Perhaps not…</a:t>
            </a:r>
          </a:p>
        </p:txBody>
      </p:sp>
      <p:pic>
        <p:nvPicPr>
          <p:cNvPr id="299" name="Nuremburg_Rally.png" descr="Nuremburg_Rally.png"/>
          <p:cNvPicPr>
            <a:picLocks noChangeAspect="1"/>
          </p:cNvPicPr>
          <p:nvPr/>
        </p:nvPicPr>
        <p:blipFill>
          <a:blip r:embed="rId2">
            <a:extLst/>
          </a:blip>
          <a:stretch>
            <a:fillRect/>
          </a:stretch>
        </p:blipFill>
        <p:spPr>
          <a:xfrm>
            <a:off x="4291998" y="1152992"/>
            <a:ext cx="4524071" cy="2721080"/>
          </a:xfrm>
          <a:prstGeom prst="rect">
            <a:avLst/>
          </a:prstGeom>
          <a:ln w="12700">
            <a:miter lim="400000"/>
          </a:ln>
        </p:spPr>
      </p:pic>
      <p:pic>
        <p:nvPicPr>
          <p:cNvPr id="300" name="Red_Square.png" descr="Red_Square.png"/>
          <p:cNvPicPr>
            <a:picLocks noChangeAspect="1"/>
          </p:cNvPicPr>
          <p:nvPr/>
        </p:nvPicPr>
        <p:blipFill>
          <a:blip r:embed="rId3">
            <a:extLst/>
          </a:blip>
          <a:stretch>
            <a:fillRect/>
          </a:stretch>
        </p:blipFill>
        <p:spPr>
          <a:xfrm>
            <a:off x="4291998" y="3846784"/>
            <a:ext cx="4524071" cy="2699979"/>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Fascism"/>
          <p:cNvSpPr txBox="1"/>
          <p:nvPr>
            <p:ph type="title"/>
          </p:nvPr>
        </p:nvSpPr>
        <p:spPr>
          <a:xfrm>
            <a:off x="314537" y="0"/>
            <a:ext cx="8501531" cy="1152994"/>
          </a:xfrm>
          <a:prstGeom prst="rect">
            <a:avLst/>
          </a:prstGeom>
        </p:spPr>
        <p:txBody>
          <a:bodyPr/>
          <a:lstStyle>
            <a:lvl1pPr defTabSz="324504">
              <a:defRPr b="1" sz="7189">
                <a:solidFill>
                  <a:srgbClr val="000080"/>
                </a:solidFill>
                <a:latin typeface="+mj-lt"/>
                <a:ea typeface="+mj-ea"/>
                <a:cs typeface="+mj-cs"/>
                <a:sym typeface="Helvetica"/>
              </a:defRPr>
            </a:lvl1pPr>
          </a:lstStyle>
          <a:p>
            <a:pPr/>
            <a:r>
              <a:t>Fascism</a:t>
            </a:r>
          </a:p>
        </p:txBody>
      </p:sp>
      <p:sp>
        <p:nvSpPr>
          <p:cNvPr id="303" name="Communism and Fascism: The Same or Different?…"/>
          <p:cNvSpPr txBox="1"/>
          <p:nvPr>
            <p:ph type="body" sz="half" idx="1"/>
          </p:nvPr>
        </p:nvSpPr>
        <p:spPr>
          <a:xfrm>
            <a:off x="314536" y="1152991"/>
            <a:ext cx="3977465" cy="5393773"/>
          </a:xfrm>
          <a:prstGeom prst="rect">
            <a:avLst/>
          </a:prstGeom>
        </p:spPr>
        <p:txBody>
          <a:bodyPr anchor="t"/>
          <a:lstStyle/>
          <a:p>
            <a:pPr marL="0" indent="0" defTabSz="114357">
              <a:spcBef>
                <a:spcPts val="500"/>
              </a:spcBef>
              <a:buSzTx/>
              <a:buNone/>
              <a:defRPr b="1" sz="1440"/>
            </a:pPr>
            <a:r>
              <a:t>Communism and Fascism: The Same or Different?</a:t>
            </a:r>
          </a:p>
          <a:p>
            <a:pPr marL="77915" indent="-77915" defTabSz="114357">
              <a:spcBef>
                <a:spcPts val="300"/>
              </a:spcBef>
              <a:defRPr sz="1152">
                <a:latin typeface="Times New Roman"/>
                <a:ea typeface="Times New Roman"/>
                <a:cs typeface="Times New Roman"/>
                <a:sym typeface="Times New Roman"/>
              </a:defRPr>
            </a:pPr>
            <a:r>
              <a:t>But perhaps it is fair…</a:t>
            </a:r>
          </a:p>
          <a:p>
            <a:pPr marL="77915" indent="-77915" defTabSz="114357">
              <a:spcBef>
                <a:spcPts val="300"/>
              </a:spcBef>
              <a:defRPr sz="1152">
                <a:latin typeface="Times New Roman"/>
                <a:ea typeface="Times New Roman"/>
                <a:cs typeface="Times New Roman"/>
                <a:sym typeface="Times New Roman"/>
              </a:defRPr>
            </a:pPr>
            <a:r>
              <a:t>Lifelong communist Eric Hobsbawm:</a:t>
            </a:r>
          </a:p>
          <a:p>
            <a:pPr lvl="1" marL="201664" indent="-77915" defTabSz="114357">
              <a:spcBef>
                <a:spcPts val="300"/>
              </a:spcBef>
              <a:defRPr sz="1152">
                <a:latin typeface="Times New Roman"/>
                <a:ea typeface="Times New Roman"/>
                <a:cs typeface="Times New Roman"/>
                <a:sym typeface="Times New Roman"/>
              </a:defRPr>
            </a:pPr>
            <a:r>
              <a:t>“To be a social revolutionary increasingly meant to be a… member or supporter of some Moscow-aligned Communist party.... Nobody else within sight offered both to interpret the world and to change it…. The communist movement…its unity, cohesion, and its striking immunity to fission, it was… the only game in town.... </a:t>
            </a:r>
          </a:p>
          <a:p>
            <a:pPr lvl="1" marL="201664" indent="-77915" defTabSz="114357">
              <a:spcBef>
                <a:spcPts val="300"/>
              </a:spcBef>
              <a:defRPr sz="1152">
                <a:latin typeface="Times New Roman"/>
                <a:ea typeface="Times New Roman"/>
                <a:cs typeface="Times New Roman"/>
                <a:sym typeface="Times New Roman"/>
              </a:defRPr>
            </a:pPr>
            <a:r>
              <a:t>“Lenin’s ‘party of a new type’ [was] a formidable innovation of twentieth-century social engineering.... The party could command extraordinary devotion and self-sacrifice from its members, more than military discipline and cohesiveness, and a total concentration on carrying out party decisions at all costs. </a:t>
            </a:r>
          </a:p>
          <a:p>
            <a:pPr lvl="1" marL="201664" indent="-77915" defTabSz="114357">
              <a:spcBef>
                <a:spcPts val="300"/>
              </a:spcBef>
              <a:defRPr sz="1152">
                <a:latin typeface="Times New Roman"/>
                <a:ea typeface="Times New Roman"/>
                <a:cs typeface="Times New Roman"/>
                <a:sym typeface="Times New Roman"/>
              </a:defRPr>
            </a:pPr>
            <a:r>
              <a:t>“This impressed even hostile observers profoundly…”</a:t>
            </a:r>
          </a:p>
          <a:p>
            <a:pPr marL="77915" indent="-77915" defTabSz="114357">
              <a:spcBef>
                <a:spcPts val="300"/>
              </a:spcBef>
              <a:defRPr sz="1152">
                <a:latin typeface="Times New Roman"/>
                <a:ea typeface="Times New Roman"/>
                <a:cs typeface="Times New Roman"/>
                <a:sym typeface="Times New Roman"/>
              </a:defRPr>
            </a:pPr>
            <a:r>
              <a:t>This does not sound like Hobsbawm thinks he joined:</a:t>
            </a:r>
          </a:p>
          <a:p>
            <a:pPr lvl="1" marL="201664" indent="-77915" defTabSz="114357">
              <a:spcBef>
                <a:spcPts val="300"/>
              </a:spcBef>
              <a:defRPr sz="1152">
                <a:latin typeface="Times New Roman"/>
                <a:ea typeface="Times New Roman"/>
                <a:cs typeface="Times New Roman"/>
                <a:sym typeface="Times New Roman"/>
              </a:defRPr>
            </a:pPr>
            <a:r>
              <a:t>a movement that would change the world </a:t>
            </a:r>
          </a:p>
          <a:p>
            <a:pPr lvl="1" marL="201664" indent="-77915" defTabSz="114357">
              <a:spcBef>
                <a:spcPts val="300"/>
              </a:spcBef>
              <a:defRPr sz="1152">
                <a:latin typeface="Times New Roman"/>
                <a:ea typeface="Times New Roman"/>
                <a:cs typeface="Times New Roman"/>
                <a:sym typeface="Times New Roman"/>
              </a:defRPr>
            </a:pPr>
            <a:r>
              <a:t>because its intellectual mastery of the key to the riddle of history </a:t>
            </a:r>
          </a:p>
          <a:p>
            <a:pPr lvl="1" marL="201664" indent="-77915" defTabSz="114357">
              <a:spcBef>
                <a:spcPts val="300"/>
              </a:spcBef>
              <a:defRPr sz="1152">
                <a:latin typeface="Times New Roman"/>
                <a:ea typeface="Times New Roman"/>
                <a:cs typeface="Times New Roman"/>
                <a:sym typeface="Times New Roman"/>
              </a:defRPr>
            </a:pPr>
            <a:r>
              <a:t>gave it a lever </a:t>
            </a:r>
          </a:p>
          <a:p>
            <a:pPr lvl="1" marL="201664" indent="-77915" defTabSz="114357">
              <a:spcBef>
                <a:spcPts val="300"/>
              </a:spcBef>
              <a:defRPr sz="1152">
                <a:latin typeface="Times New Roman"/>
                <a:ea typeface="Times New Roman"/>
                <a:cs typeface="Times New Roman"/>
                <a:sym typeface="Times New Roman"/>
              </a:defRPr>
            </a:pPr>
            <a:r>
              <a:t>with which a small group could reshape the world for the best</a:t>
            </a:r>
          </a:p>
          <a:p>
            <a:pPr marL="77915" indent="-77915" defTabSz="114357">
              <a:spcBef>
                <a:spcPts val="300"/>
              </a:spcBef>
              <a:defRPr sz="1152">
                <a:latin typeface="Times New Roman"/>
                <a:ea typeface="Times New Roman"/>
                <a:cs typeface="Times New Roman"/>
                <a:sym typeface="Times New Roman"/>
              </a:defRPr>
            </a:pPr>
            <a:r>
              <a:t>This sounds, instead, like some fascist </a:t>
            </a:r>
            <a:r>
              <a:rPr i="1"/>
              <a:t>Triumph des Willens—</a:t>
            </a:r>
            <a:r>
              <a:t>a weak adolescent male convinced that joining a group that does stupid things makes him strong</a:t>
            </a:r>
          </a:p>
          <a:p>
            <a:pPr lvl="1" marL="201664" indent="-77915" defTabSz="114357">
              <a:spcBef>
                <a:spcPts val="300"/>
              </a:spcBef>
              <a:defRPr sz="1152">
                <a:latin typeface="Times New Roman"/>
                <a:ea typeface="Times New Roman"/>
                <a:cs typeface="Times New Roman"/>
                <a:sym typeface="Times New Roman"/>
              </a:defRPr>
            </a:pPr>
            <a:r>
              <a:t>But his attitude lasted Hobsbawm’s entire life…</a:t>
            </a:r>
          </a:p>
        </p:txBody>
      </p:sp>
      <p:pic>
        <p:nvPicPr>
          <p:cNvPr id="304" name="Image" descr="Image"/>
          <p:cNvPicPr>
            <a:picLocks noChangeAspect="1"/>
          </p:cNvPicPr>
          <p:nvPr/>
        </p:nvPicPr>
        <p:blipFill>
          <a:blip r:embed="rId2">
            <a:extLst/>
          </a:blip>
          <a:stretch>
            <a:fillRect/>
          </a:stretch>
        </p:blipFill>
        <p:spPr>
          <a:xfrm>
            <a:off x="4421142" y="1152993"/>
            <a:ext cx="4394926" cy="539377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Fascism"/>
          <p:cNvSpPr txBox="1"/>
          <p:nvPr>
            <p:ph type="title"/>
          </p:nvPr>
        </p:nvSpPr>
        <p:spPr>
          <a:xfrm>
            <a:off x="314537" y="0"/>
            <a:ext cx="8501531" cy="1152994"/>
          </a:xfrm>
          <a:prstGeom prst="rect">
            <a:avLst/>
          </a:prstGeom>
        </p:spPr>
        <p:txBody>
          <a:bodyPr/>
          <a:lstStyle>
            <a:lvl1pPr defTabSz="193059">
              <a:defRPr b="1" sz="4277">
                <a:solidFill>
                  <a:srgbClr val="000080"/>
                </a:solidFill>
                <a:latin typeface="+mj-lt"/>
                <a:ea typeface="+mj-ea"/>
                <a:cs typeface="+mj-cs"/>
                <a:sym typeface="Helvetica"/>
              </a:defRPr>
            </a:lvl1pPr>
          </a:lstStyle>
          <a:p>
            <a:pPr/>
            <a:r>
              <a:t>John Maynard Keynes’s Critique</a:t>
            </a:r>
          </a:p>
        </p:txBody>
      </p:sp>
      <p:sp>
        <p:nvSpPr>
          <p:cNvPr id="307" name="Communism and Fascism: The Same or Different?…"/>
          <p:cNvSpPr txBox="1"/>
          <p:nvPr>
            <p:ph type="body" idx="1"/>
          </p:nvPr>
        </p:nvSpPr>
        <p:spPr>
          <a:xfrm>
            <a:off x="314536" y="1152991"/>
            <a:ext cx="6075687" cy="5393773"/>
          </a:xfrm>
          <a:prstGeom prst="rect">
            <a:avLst/>
          </a:prstGeom>
        </p:spPr>
        <p:txBody>
          <a:bodyPr anchor="t"/>
          <a:lstStyle/>
          <a:p>
            <a:pPr marL="0" indent="0" defTabSz="100062">
              <a:spcBef>
                <a:spcPts val="500"/>
              </a:spcBef>
              <a:buSzTx/>
              <a:buNone/>
              <a:defRPr b="1" sz="1260"/>
            </a:pPr>
            <a:r>
              <a:rPr i="1"/>
              <a:t>General Theory</a:t>
            </a:r>
            <a:r>
              <a:t>, chapter 24:</a:t>
            </a:r>
          </a:p>
          <a:p>
            <a:pPr marL="68176" indent="-68176" defTabSz="100062">
              <a:spcBef>
                <a:spcPts val="300"/>
              </a:spcBef>
              <a:defRPr sz="1008">
                <a:latin typeface="Times New Roman"/>
                <a:ea typeface="Times New Roman"/>
                <a:cs typeface="Times New Roman"/>
                <a:sym typeface="Times New Roman"/>
              </a:defRPr>
            </a:pPr>
            <a:r>
              <a:t>Within this field the traditional advantages of individualism will still hold good…. The advantages to efficiency of the decentralisation of decisions and of individual responsibility is even greater, perhaps, than the nineteenth century supposed….</a:t>
            </a:r>
          </a:p>
          <a:p>
            <a:pPr marL="68176" indent="-68176" defTabSz="100062">
              <a:spcBef>
                <a:spcPts val="300"/>
              </a:spcBef>
              <a:defRPr sz="1008">
                <a:latin typeface="Times New Roman"/>
                <a:ea typeface="Times New Roman"/>
                <a:cs typeface="Times New Roman"/>
                <a:sym typeface="Times New Roman"/>
              </a:defRPr>
            </a:pPr>
            <a:r>
              <a:t>“Above all, individualism… is the best safeguard of personal liberty… widens the field for the exercise of personal choice… the best safeguard of the variety of life… the loss of which is the greatest of all the losses of the homogeneous or totalitarian state…. This variety preserves the traditions which embody the… successful choices of former generations… colours the present with the diversification of its fancy… and, being the handmaid of experiment… is the most powerful instrument to better the future….</a:t>
            </a:r>
          </a:p>
          <a:p>
            <a:pPr marL="68176" indent="-68176" defTabSz="100062">
              <a:spcBef>
                <a:spcPts val="300"/>
              </a:spcBef>
              <a:defRPr sz="1008">
                <a:latin typeface="Times New Roman"/>
                <a:ea typeface="Times New Roman"/>
                <a:cs typeface="Times New Roman"/>
                <a:sym typeface="Times New Roman"/>
              </a:defRPr>
            </a:pPr>
            <a:r>
              <a:t>“The authoritarian state systems of today seem to solve the problem of unemployment at the expense of efficiency and of freedom…. It may be possible by a right analysis of the problem to cure the disease whilst preserving efficiency and freedom…”</a:t>
            </a:r>
          </a:p>
          <a:p>
            <a:pPr marL="0" indent="0" defTabSz="100062">
              <a:spcBef>
                <a:spcPts val="500"/>
              </a:spcBef>
              <a:buSzTx/>
              <a:buNone/>
              <a:defRPr b="1" sz="1260"/>
            </a:pPr>
          </a:p>
          <a:p>
            <a:pPr marL="0" indent="0" defTabSz="100062">
              <a:spcBef>
                <a:spcPts val="500"/>
              </a:spcBef>
              <a:buSzTx/>
              <a:buNone/>
              <a:defRPr b="1" sz="1260"/>
            </a:pPr>
            <a:r>
              <a:t>Review of Leon Trotsky:</a:t>
            </a:r>
          </a:p>
          <a:p>
            <a:pPr marL="68176" indent="-68176" defTabSz="100062">
              <a:spcBef>
                <a:spcPts val="300"/>
              </a:spcBef>
              <a:defRPr sz="1008">
                <a:latin typeface="Times New Roman"/>
                <a:ea typeface="Times New Roman"/>
                <a:cs typeface="Times New Roman"/>
                <a:sym typeface="Times New Roman"/>
              </a:defRPr>
            </a:pPr>
            <a:r>
              <a:t>“Granted his assumptions, much of Trotsky’s argument is, I think, unanswerable. Nothing can be sillier than to </a:t>
            </a:r>
            <a:r>
              <a:rPr i="1"/>
              <a:t>play</a:t>
            </a:r>
            <a:r>
              <a:t> at revolution…. [But] Trotsky’s book must confirm us in our conviction of the uselessness, the empty-headedness of Force at the present stage of human affairs…. We lack more than usual a coherent scheme of progress, a tangible ideal. All the political parties alike have their origins in past ideas and not in new ideas—and none more conspicuously so than the Marxists. It is not necessary to debate the subtleties of what justifies a man in promoting his gospel by force; for no one has a gospel. The next move is with the head, and fists must wait…”</a:t>
            </a:r>
          </a:p>
          <a:p>
            <a:pPr marL="0" indent="0" defTabSz="100062">
              <a:spcBef>
                <a:spcPts val="500"/>
              </a:spcBef>
              <a:buSzTx/>
              <a:buNone/>
              <a:defRPr b="1" sz="1260"/>
            </a:pPr>
          </a:p>
          <a:p>
            <a:pPr marL="0" indent="0" defTabSz="100062">
              <a:spcBef>
                <a:spcPts val="500"/>
              </a:spcBef>
              <a:buSzTx/>
              <a:buNone/>
              <a:defRPr b="1" sz="1260"/>
            </a:pPr>
            <a:r>
              <a:t>A Short View of [Communist] Russia:</a:t>
            </a:r>
          </a:p>
          <a:p>
            <a:pPr marL="68176" indent="-68176" defTabSz="100062">
              <a:spcBef>
                <a:spcPts val="300"/>
              </a:spcBef>
              <a:defRPr sz="1008">
                <a:latin typeface="Times New Roman"/>
                <a:ea typeface="Times New Roman"/>
                <a:cs typeface="Times New Roman"/>
                <a:sym typeface="Times New Roman"/>
              </a:defRPr>
            </a:pPr>
            <a:r>
              <a:t>“There are three questions to answer. Is the new religion partly true, or sympathetic to the souls of modern men? Is it on the material side so inefficient as to render it incapable to survive? Will it, in the course of time, with sufficient dilution and added impurity, catch the multitude?… I sympathise with those who seek for something good in Soviet Russia. But … for me… Red Russia holds too rnuch which is detestable…. I am not ready for a creed which does not care how much it destroys the liberty and security of daily life, which uses deliberately the weapons of persecution, destruction, and international strife… suborn[s] spies in every family and group…. Perhaps this is no worse and has more purpose than the greedy, warlike, and imperialist propensities of other governments; but it must be far better than these to shift me out of my rut. </a:t>
            </a:r>
          </a:p>
          <a:p>
            <a:pPr marL="68176" indent="-68176" defTabSz="100062">
              <a:spcBef>
                <a:spcPts val="300"/>
              </a:spcBef>
              <a:defRPr sz="1008">
                <a:latin typeface="Times New Roman"/>
                <a:ea typeface="Times New Roman"/>
                <a:cs typeface="Times New Roman"/>
                <a:sym typeface="Times New Roman"/>
              </a:defRPr>
            </a:pPr>
            <a:r>
              <a:t>“How can I accept a doctrine which sets up as its bible, above and beyond criticism, an obsolete economic textbook which I know to be not only scientifically erroneous but without interest or application for the modern world?…”</a:t>
            </a:r>
          </a:p>
        </p:txBody>
      </p:sp>
      <p:pic>
        <p:nvPicPr>
          <p:cNvPr id="308" name="Image" descr="Image"/>
          <p:cNvPicPr>
            <a:picLocks noChangeAspect="1"/>
          </p:cNvPicPr>
          <p:nvPr/>
        </p:nvPicPr>
        <p:blipFill>
          <a:blip r:embed="rId2">
            <a:extLst/>
          </a:blip>
          <a:srcRect l="16975" t="0" r="25306" b="0"/>
          <a:stretch>
            <a:fillRect/>
          </a:stretch>
        </p:blipFill>
        <p:spPr>
          <a:xfrm>
            <a:off x="6314167" y="1152834"/>
            <a:ext cx="2501740" cy="539377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Fascism"/>
          <p:cNvSpPr txBox="1"/>
          <p:nvPr>
            <p:ph type="title"/>
          </p:nvPr>
        </p:nvSpPr>
        <p:spPr>
          <a:xfrm>
            <a:off x="314537" y="0"/>
            <a:ext cx="8501531" cy="1152994"/>
          </a:xfrm>
          <a:prstGeom prst="rect">
            <a:avLst/>
          </a:prstGeom>
        </p:spPr>
        <p:txBody>
          <a:bodyPr/>
          <a:lstStyle>
            <a:lvl1pPr defTabSz="410763">
              <a:defRPr b="1" sz="5600">
                <a:solidFill>
                  <a:srgbClr val="800000"/>
                </a:solidFill>
                <a:latin typeface="+mj-lt"/>
                <a:ea typeface="+mj-ea"/>
                <a:cs typeface="+mj-cs"/>
                <a:sym typeface="Helvetica"/>
              </a:defRPr>
            </a:lvl1pPr>
          </a:lstStyle>
          <a:p>
            <a:pPr/>
            <a:r>
              <a:t>Origins of Fascism</a:t>
            </a:r>
          </a:p>
        </p:txBody>
      </p:sp>
      <p:sp>
        <p:nvSpPr>
          <p:cNvPr id="311" name="A belief in leaders: good politics sees not representatives expressing the desires of those below; but leaders who command; the goals of a country are imposed by leaders of vision from above.…"/>
          <p:cNvSpPr txBox="1"/>
          <p:nvPr>
            <p:ph type="body" sz="half" idx="1"/>
          </p:nvPr>
        </p:nvSpPr>
        <p:spPr>
          <a:xfrm>
            <a:off x="314536" y="1152991"/>
            <a:ext cx="3977465" cy="5393773"/>
          </a:xfrm>
          <a:prstGeom prst="rect">
            <a:avLst/>
          </a:prstGeom>
        </p:spPr>
        <p:txBody>
          <a:bodyPr anchor="t"/>
          <a:lstStyle/>
          <a:p>
            <a:pPr marL="142239" indent="-142239" defTabSz="163320">
              <a:spcBef>
                <a:spcPts val="400"/>
              </a:spcBef>
              <a:buSzPct val="100000"/>
              <a:defRPr sz="1344"/>
            </a:pPr>
            <a:r>
              <a:t>The </a:t>
            </a:r>
            <a:r>
              <a:rPr i="1"/>
              <a:t>fasces</a:t>
            </a:r>
            <a:r>
              <a:t> in republican Rome</a:t>
            </a:r>
          </a:p>
          <a:p>
            <a:pPr marL="142239" indent="-142239" defTabSz="163320">
              <a:spcBef>
                <a:spcPts val="400"/>
              </a:spcBef>
              <a:buSzPct val="100000"/>
              <a:defRPr sz="1344"/>
            </a:pPr>
            <a:r>
              <a:t>Mussolini:</a:t>
            </a:r>
          </a:p>
          <a:p>
            <a:pPr lvl="1" marL="355600" indent="-142239" defTabSz="163320">
              <a:spcBef>
                <a:spcPts val="400"/>
              </a:spcBef>
              <a:buSzPct val="100000"/>
              <a:defRPr sz="1344"/>
            </a:pPr>
            <a:r>
              <a:t>The first united-and-tied-together-we-are-powerful-like-a-bundle-of-sticks guy </a:t>
            </a:r>
          </a:p>
          <a:p>
            <a:pPr lvl="1" marL="355600" indent="-142239" defTabSz="163320">
              <a:spcBef>
                <a:spcPts val="400"/>
              </a:spcBef>
              <a:buSzPct val="100000"/>
              <a:defRPr sz="1344"/>
            </a:pPr>
            <a:r>
              <a:t>Started out as socialist agitator: editor of </a:t>
            </a:r>
            <a:r>
              <a:rPr i="1"/>
              <a:t>Avanti!</a:t>
            </a:r>
          </a:p>
          <a:p>
            <a:pPr marL="142239" indent="-142239" defTabSz="163320">
              <a:spcBef>
                <a:spcPts val="400"/>
              </a:spcBef>
              <a:buSzPct val="100000"/>
              <a:defRPr sz="1344"/>
            </a:pPr>
            <a:r>
              <a:t>Socialists flummoxed by the start of WWI</a:t>
            </a:r>
          </a:p>
          <a:p>
            <a:pPr marL="142239" indent="-142239" defTabSz="163320">
              <a:spcBef>
                <a:spcPts val="400"/>
              </a:spcBef>
              <a:buSzPct val="100000"/>
              <a:defRPr sz="1344"/>
            </a:pPr>
            <a:r>
              <a:t>Austrian socialist Victor Adler: the working classes like the idea of WWI, and: “It is better to be wrong with the working classes than right against them” </a:t>
            </a:r>
          </a:p>
          <a:p>
            <a:pPr marL="142239" indent="-142239" defTabSz="163320">
              <a:spcBef>
                <a:spcPts val="400"/>
              </a:spcBef>
              <a:buSzPct val="100000"/>
              <a:defRPr sz="1344"/>
            </a:pPr>
            <a:r>
              <a:t>Only Hasse, Luxemburg, Leibknecht, and Lenin stuck to their pacifist guns</a:t>
            </a:r>
          </a:p>
          <a:p>
            <a:pPr marL="142239" indent="-142239" defTabSz="163320">
              <a:spcBef>
                <a:spcPts val="400"/>
              </a:spcBef>
              <a:buSzPct val="100000"/>
              <a:defRPr sz="1344"/>
            </a:pPr>
            <a:r>
              <a:t>Mussolini &amp; Lenin both unmanned by the collapse of pacifist socialism in 1914</a:t>
            </a:r>
          </a:p>
          <a:p>
            <a:pPr lvl="1" marL="355600" indent="-142239" defTabSz="163320">
              <a:spcBef>
                <a:spcPts val="400"/>
              </a:spcBef>
              <a:buSzPct val="100000"/>
              <a:defRPr sz="1344"/>
            </a:pPr>
            <a:r>
              <a:t>Lenin: the working class needs to be </a:t>
            </a:r>
            <a:r>
              <a:rPr i="1"/>
              <a:t>guided</a:t>
            </a:r>
            <a:r>
              <a:t> by a </a:t>
            </a:r>
            <a:r>
              <a:rPr i="1"/>
              <a:t>party of a new type</a:t>
            </a:r>
          </a:p>
          <a:p>
            <a:pPr lvl="1" marL="355600" indent="-142239" defTabSz="163320">
              <a:spcBef>
                <a:spcPts val="400"/>
              </a:spcBef>
              <a:buSzPct val="100000"/>
              <a:defRPr sz="1344"/>
            </a:pPr>
            <a:r>
              <a:t>Mussolini: I want to be at the head of the parade—and if the parade is a nationalist parade, so be it…</a:t>
            </a:r>
          </a:p>
          <a:p>
            <a:pPr marL="142239" indent="-142239" defTabSz="163320">
              <a:spcBef>
                <a:spcPts val="400"/>
              </a:spcBef>
              <a:buSzPct val="100000"/>
              <a:defRPr i="1" sz="1344"/>
            </a:pPr>
            <a:r>
              <a:t>Il Popolo d’Italia</a:t>
            </a:r>
            <a:endParaRPr i="0"/>
          </a:p>
          <a:p>
            <a:pPr marL="142239" indent="-142239" defTabSz="163320">
              <a:spcBef>
                <a:spcPts val="400"/>
              </a:spcBef>
              <a:buSzPct val="100000"/>
              <a:defRPr i="1" sz="1344"/>
            </a:pPr>
            <a:r>
              <a:rPr i="0"/>
              <a:t>The “Fascist” party</a:t>
            </a:r>
          </a:p>
        </p:txBody>
      </p:sp>
      <p:pic>
        <p:nvPicPr>
          <p:cNvPr id="312" name="Erich_von_Manstein__ne_von_Lewinsky___.png" descr="Erich_von_Manstein__ne_von_Lewinsky___.png"/>
          <p:cNvPicPr>
            <a:picLocks noChangeAspect="1"/>
          </p:cNvPicPr>
          <p:nvPr/>
        </p:nvPicPr>
        <p:blipFill>
          <a:blip r:embed="rId2">
            <a:extLst/>
          </a:blip>
          <a:stretch>
            <a:fillRect/>
          </a:stretch>
        </p:blipFill>
        <p:spPr>
          <a:xfrm>
            <a:off x="4655815" y="1152992"/>
            <a:ext cx="4160254" cy="5251466"/>
          </a:xfrm>
          <a:prstGeom prst="rect">
            <a:avLst/>
          </a:prstGeom>
          <a:ln w="12700">
            <a:miter lim="400000"/>
          </a:ln>
        </p:spPr>
      </p:pic>
      <p:pic>
        <p:nvPicPr>
          <p:cNvPr id="313" name="Cursor_and_nuremberg_rally_-_Google_Search.png" descr="Cursor_and_nuremberg_rally_-_Google_Search.png"/>
          <p:cNvPicPr>
            <a:picLocks noChangeAspect="1"/>
          </p:cNvPicPr>
          <p:nvPr/>
        </p:nvPicPr>
        <p:blipFill>
          <a:blip r:embed="rId3">
            <a:extLst/>
          </a:blip>
          <a:stretch>
            <a:fillRect/>
          </a:stretch>
        </p:blipFill>
        <p:spPr>
          <a:xfrm>
            <a:off x="4291998" y="1152992"/>
            <a:ext cx="4490177" cy="539377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Fascism"/>
          <p:cNvSpPr txBox="1"/>
          <p:nvPr>
            <p:ph type="title"/>
          </p:nvPr>
        </p:nvSpPr>
        <p:spPr>
          <a:xfrm>
            <a:off x="314537" y="0"/>
            <a:ext cx="8501531" cy="1152994"/>
          </a:xfrm>
          <a:prstGeom prst="rect">
            <a:avLst/>
          </a:prstGeom>
        </p:spPr>
        <p:txBody>
          <a:bodyPr/>
          <a:lstStyle>
            <a:lvl1pPr defTabSz="312181">
              <a:defRPr b="1" sz="4256">
                <a:solidFill>
                  <a:srgbClr val="000080"/>
                </a:solidFill>
                <a:latin typeface="+mj-lt"/>
                <a:ea typeface="+mj-ea"/>
                <a:cs typeface="+mj-cs"/>
                <a:sym typeface="Helvetica"/>
              </a:defRPr>
            </a:lvl1pPr>
          </a:lstStyle>
          <a:p>
            <a:pPr/>
            <a:r>
              <a:t>What Was Fascism Going to Be?</a:t>
            </a:r>
          </a:p>
        </p:txBody>
      </p:sp>
      <p:sp>
        <p:nvSpPr>
          <p:cNvPr id="316" name="A belief in leaders: good politics sees not representatives expressing the desires of those below; but leaders who command; the goals of a country are imposed by leaders of vision from above.…"/>
          <p:cNvSpPr txBox="1"/>
          <p:nvPr>
            <p:ph type="body" sz="half" idx="1"/>
          </p:nvPr>
        </p:nvSpPr>
        <p:spPr>
          <a:xfrm>
            <a:off x="314536" y="1152991"/>
            <a:ext cx="3977465" cy="5393773"/>
          </a:xfrm>
          <a:prstGeom prst="rect">
            <a:avLst/>
          </a:prstGeom>
        </p:spPr>
        <p:txBody>
          <a:bodyPr anchor="t"/>
          <a:lstStyle/>
          <a:p>
            <a:pPr marL="170180" indent="-170180" defTabSz="195400">
              <a:spcBef>
                <a:spcPts val="500"/>
              </a:spcBef>
              <a:buSzPct val="100000"/>
              <a:defRPr i="1" sz="1608"/>
            </a:pPr>
            <a:r>
              <a:rPr i="0"/>
              <a:t>Mussolini had a name and a cause</a:t>
            </a:r>
            <a:endParaRPr i="0"/>
          </a:p>
          <a:p>
            <a:pPr lvl="1" marL="425450" indent="-170180" defTabSz="195400">
              <a:spcBef>
                <a:spcPts val="500"/>
              </a:spcBef>
              <a:buSzPct val="100000"/>
              <a:defRPr i="1" sz="1608"/>
            </a:pPr>
            <a:r>
              <a:rPr i="0"/>
              <a:t>Fascism and nationalism</a:t>
            </a:r>
            <a:endParaRPr i="0"/>
          </a:p>
          <a:p>
            <a:pPr marL="170180" indent="-170180" defTabSz="195400">
              <a:spcBef>
                <a:spcPts val="500"/>
              </a:spcBef>
              <a:buSzPct val="100000"/>
              <a:defRPr i="1" sz="1608"/>
            </a:pPr>
            <a:r>
              <a:rPr i="0"/>
              <a:t>But he did not have a doctrine or a philosophy</a:t>
            </a:r>
            <a:endParaRPr i="0"/>
          </a:p>
          <a:p>
            <a:pPr marL="170180" indent="-170180" defTabSz="195400">
              <a:spcBef>
                <a:spcPts val="500"/>
              </a:spcBef>
              <a:buSzPct val="100000"/>
              <a:defRPr i="1" sz="1608"/>
            </a:pPr>
            <a:r>
              <a:rPr i="0"/>
              <a:t>Feeling his way forward</a:t>
            </a:r>
            <a:endParaRPr i="0"/>
          </a:p>
          <a:p>
            <a:pPr marL="170180" indent="-170180" defTabSz="195400">
              <a:spcBef>
                <a:spcPts val="500"/>
              </a:spcBef>
              <a:buSzPct val="100000"/>
              <a:defRPr i="1" sz="1608"/>
            </a:pPr>
            <a:r>
              <a:rPr i="0"/>
              <a:t>Fascism as critique: the Victorian-Edwardian order had:</a:t>
            </a:r>
            <a:endParaRPr i="0"/>
          </a:p>
          <a:p>
            <a:pPr lvl="1" marL="425450" indent="-170180" defTabSz="195400">
              <a:spcBef>
                <a:spcPts val="500"/>
              </a:spcBef>
              <a:buSzPct val="100000"/>
              <a:defRPr i="1" sz="1608"/>
            </a:pPr>
            <a:r>
              <a:rPr i="0"/>
              <a:t>Failed in macroeconomic management</a:t>
            </a:r>
            <a:endParaRPr i="0"/>
          </a:p>
          <a:p>
            <a:pPr lvl="1" marL="425450" indent="-170180" defTabSz="195400">
              <a:spcBef>
                <a:spcPts val="500"/>
              </a:spcBef>
              <a:buSzPct val="100000"/>
              <a:defRPr i="1" sz="1608"/>
            </a:pPr>
            <a:r>
              <a:rPr i="0"/>
              <a:t>Failed in producing a just income distribution (but seen not in class, but in nation and minority terms)</a:t>
            </a:r>
            <a:endParaRPr i="0"/>
          </a:p>
          <a:p>
            <a:pPr lvl="1" marL="425450" indent="-170180" defTabSz="195400">
              <a:spcBef>
                <a:spcPts val="500"/>
              </a:spcBef>
              <a:buSzPct val="100000"/>
              <a:defRPr i="1" sz="1608"/>
            </a:pPr>
            <a:r>
              <a:rPr i="0"/>
              <a:t>Arms-length self-interested exchange a failed model of society</a:t>
            </a:r>
            <a:endParaRPr i="0"/>
          </a:p>
          <a:p>
            <a:pPr lvl="1" marL="425450" indent="-170180" defTabSz="195400">
              <a:spcBef>
                <a:spcPts val="500"/>
              </a:spcBef>
              <a:buSzPct val="100000"/>
              <a:defRPr i="1" sz="1608"/>
            </a:pPr>
            <a:r>
              <a:rPr i="0"/>
              <a:t>Cosmopolitanism a failed model of reality </a:t>
            </a:r>
            <a:endParaRPr i="0"/>
          </a:p>
          <a:p>
            <a:pPr lvl="1" marL="425450" indent="-170180" defTabSz="195400">
              <a:spcBef>
                <a:spcPts val="500"/>
              </a:spcBef>
              <a:buSzPct val="100000"/>
              <a:defRPr i="1" sz="1608"/>
            </a:pPr>
            <a:r>
              <a:rPr i="0"/>
              <a:t>Parliamentary democracy a failed system of government</a:t>
            </a:r>
            <a:endParaRPr i="0"/>
          </a:p>
          <a:p>
            <a:pPr marL="170180" indent="-170180" defTabSz="195400">
              <a:spcBef>
                <a:spcPts val="500"/>
              </a:spcBef>
              <a:buSzPct val="100000"/>
              <a:defRPr i="1" sz="1608"/>
            </a:pPr>
            <a:r>
              <a:rPr i="0"/>
              <a:t>Real? Or just a con game?</a:t>
            </a:r>
          </a:p>
        </p:txBody>
      </p:sp>
      <p:pic>
        <p:nvPicPr>
          <p:cNvPr id="317" name="Erich_von_Manstein__ne_von_Lewinsky___.png" descr="Erich_von_Manstein__ne_von_Lewinsky___.png"/>
          <p:cNvPicPr>
            <a:picLocks noChangeAspect="1"/>
          </p:cNvPicPr>
          <p:nvPr/>
        </p:nvPicPr>
        <p:blipFill>
          <a:blip r:embed="rId2">
            <a:extLst/>
          </a:blip>
          <a:stretch>
            <a:fillRect/>
          </a:stretch>
        </p:blipFill>
        <p:spPr>
          <a:xfrm>
            <a:off x="4655815" y="1152992"/>
            <a:ext cx="4160254" cy="5251466"/>
          </a:xfrm>
          <a:prstGeom prst="rect">
            <a:avLst/>
          </a:prstGeom>
          <a:ln w="12700">
            <a:miter lim="400000"/>
          </a:ln>
        </p:spPr>
      </p:pic>
      <p:pic>
        <p:nvPicPr>
          <p:cNvPr id="318" name="Cursor_and_nuremberg_rally_-_Google_Search.png" descr="Cursor_and_nuremberg_rally_-_Google_Search.png"/>
          <p:cNvPicPr>
            <a:picLocks noChangeAspect="1"/>
          </p:cNvPicPr>
          <p:nvPr/>
        </p:nvPicPr>
        <p:blipFill>
          <a:blip r:embed="rId3">
            <a:extLst/>
          </a:blip>
          <a:stretch>
            <a:fillRect/>
          </a:stretch>
        </p:blipFill>
        <p:spPr>
          <a:xfrm>
            <a:off x="4291998" y="1152992"/>
            <a:ext cx="4490177" cy="539377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Image" descr="Image"/>
          <p:cNvPicPr>
            <a:picLocks noChangeAspect="1"/>
          </p:cNvPicPr>
          <p:nvPr/>
        </p:nvPicPr>
        <p:blipFill>
          <a:blip r:embed="rId3">
            <a:extLst/>
          </a:blip>
          <a:stretch>
            <a:fillRect/>
          </a:stretch>
        </p:blipFill>
        <p:spPr>
          <a:xfrm>
            <a:off x="4871348" y="4328002"/>
            <a:ext cx="4131216" cy="2212496"/>
          </a:xfrm>
          <a:prstGeom prst="rect">
            <a:avLst/>
          </a:prstGeom>
          <a:ln w="12700">
            <a:miter lim="400000"/>
          </a:ln>
        </p:spPr>
      </p:pic>
      <p:pic>
        <p:nvPicPr>
          <p:cNvPr id="180" name="Image" descr="Image"/>
          <p:cNvPicPr>
            <a:picLocks noChangeAspect="1"/>
          </p:cNvPicPr>
          <p:nvPr/>
        </p:nvPicPr>
        <p:blipFill>
          <a:blip r:embed="rId4">
            <a:extLst/>
          </a:blip>
          <a:stretch>
            <a:fillRect/>
          </a:stretch>
        </p:blipFill>
        <p:spPr>
          <a:xfrm>
            <a:off x="4871348" y="1142997"/>
            <a:ext cx="4131216" cy="2888275"/>
          </a:xfrm>
          <a:prstGeom prst="rect">
            <a:avLst/>
          </a:prstGeom>
          <a:ln w="12700">
            <a:miter lim="400000"/>
          </a:ln>
        </p:spPr>
      </p:pic>
      <p:sp>
        <p:nvSpPr>
          <p:cNvPr id="181" name="About the Course"/>
          <p:cNvSpPr txBox="1"/>
          <p:nvPr>
            <p:ph type="title" idx="4294967295"/>
          </p:nvPr>
        </p:nvSpPr>
        <p:spPr>
          <a:xfrm>
            <a:off x="112563" y="-3"/>
            <a:ext cx="8890001" cy="1143001"/>
          </a:xfrm>
          <a:prstGeom prst="rect">
            <a:avLst/>
          </a:prstGeom>
        </p:spPr>
        <p:txBody>
          <a:bodyPr lIns="45718" tIns="45718" rIns="45718" bIns="45718"/>
          <a:lstStyle>
            <a:lvl1pPr defTabSz="210311">
              <a:defRPr sz="3680">
                <a:solidFill>
                  <a:srgbClr val="000080"/>
                </a:solidFill>
              </a:defRPr>
            </a:lvl1pPr>
          </a:lstStyle>
          <a:p>
            <a:pPr/>
            <a:r>
              <a:t>The Death of the Bolshevikii—&amp; Others</a:t>
            </a:r>
          </a:p>
        </p:txBody>
      </p:sp>
      <p:sp>
        <p:nvSpPr>
          <p:cNvPr id="182"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sp>
        <p:nvSpPr>
          <p:cNvPr id="183" name="The long 20th century will in all likelihood be seen in the future as the watershed in human experience:…"/>
          <p:cNvSpPr txBox="1"/>
          <p:nvPr/>
        </p:nvSpPr>
        <p:spPr>
          <a:xfrm>
            <a:off x="112563" y="1142997"/>
            <a:ext cx="475878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1000"/>
              </a:spcBef>
              <a:defRPr sz="1400">
                <a:uFillTx/>
              </a:defRPr>
            </a:pPr>
            <a:r>
              <a:t>The most dangerous thing to be in the 1930s was an Old Bolshevik member of the Central Committee:</a:t>
            </a:r>
          </a:p>
          <a:p>
            <a:pPr marL="203200" indent="-203200" defTabSz="410764">
              <a:spcBef>
                <a:spcPts val="1000"/>
              </a:spcBef>
              <a:buSzPct val="100000"/>
              <a:buChar char="•"/>
              <a:defRPr b="0" sz="1400">
                <a:uFillTx/>
                <a:latin typeface="Times New Roman"/>
                <a:ea typeface="Times New Roman"/>
                <a:cs typeface="Times New Roman"/>
                <a:sym typeface="Times New Roman"/>
              </a:defRPr>
            </a:pPr>
            <a:r>
              <a:t>Certainly more than 10 million deaths of ordinary people from famine and execution in Stalin’s purges and collectivization</a:t>
            </a:r>
          </a:p>
          <a:p>
            <a:pPr marL="203200" indent="-203200" defTabSz="410764">
              <a:spcBef>
                <a:spcPts val="1000"/>
              </a:spcBef>
              <a:buSzPct val="100000"/>
              <a:buChar char="•"/>
              <a:defRPr b="0" sz="1400">
                <a:uFillTx/>
                <a:latin typeface="Times New Roman"/>
                <a:ea typeface="Times New Roman"/>
                <a:cs typeface="Times New Roman"/>
                <a:sym typeface="Times New Roman"/>
              </a:defRPr>
            </a:pPr>
            <a:r>
              <a:t>But your greatest risk came if you were a member of the Communist Party</a:t>
            </a:r>
          </a:p>
          <a:p>
            <a:pPr marL="203200" indent="-203200" defTabSz="410764">
              <a:spcBef>
                <a:spcPts val="1000"/>
              </a:spcBef>
              <a:buSzPct val="100000"/>
              <a:buChar char="•"/>
              <a:defRPr b="0" sz="1400">
                <a:uFillTx/>
                <a:latin typeface="Times New Roman"/>
                <a:ea typeface="Times New Roman"/>
                <a:cs typeface="Times New Roman"/>
                <a:sym typeface="Times New Roman"/>
              </a:defRPr>
            </a:pPr>
            <a:r>
              <a:t>Especially if you had been a member early</a:t>
            </a:r>
          </a:p>
          <a:p>
            <a:pPr marL="203200" indent="-203200" defTabSz="410764">
              <a:spcBef>
                <a:spcPts val="1000"/>
              </a:spcBef>
              <a:buSzPct val="100000"/>
              <a:buChar char="•"/>
              <a:defRPr b="0" sz="1400">
                <a:uFillTx/>
                <a:latin typeface="Times New Roman"/>
                <a:ea typeface="Times New Roman"/>
                <a:cs typeface="Times New Roman"/>
                <a:sym typeface="Times New Roman"/>
              </a:defRPr>
            </a:pPr>
            <a:r>
              <a:t>Especially if you had been one of Lenin’s trusted lieutenants</a:t>
            </a:r>
          </a:p>
          <a:p>
            <a:pPr marL="203200" indent="-203200" defTabSz="410764">
              <a:spcBef>
                <a:spcPts val="1000"/>
              </a:spcBef>
              <a:buSzPct val="100000"/>
              <a:buChar char="•"/>
              <a:defRPr b="0" sz="1400">
                <a:uFillTx/>
                <a:latin typeface="Times New Roman"/>
                <a:ea typeface="Times New Roman"/>
                <a:cs typeface="Times New Roman"/>
                <a:sym typeface="Times New Roman"/>
              </a:defRPr>
            </a:pPr>
            <a:r>
              <a:t>The Gulag Archipelago—the network of prison camps</a:t>
            </a:r>
          </a:p>
          <a:p>
            <a:pPr lvl="1" marL="584200" indent="-203200" defTabSz="410764">
              <a:spcBef>
                <a:spcPts val="1000"/>
              </a:spcBef>
              <a:buSzPct val="100000"/>
              <a:buChar char="•"/>
              <a:defRPr b="0" sz="1400">
                <a:uFillTx/>
                <a:latin typeface="Times New Roman"/>
                <a:ea typeface="Times New Roman"/>
                <a:cs typeface="Times New Roman"/>
                <a:sym typeface="Times New Roman"/>
              </a:defRPr>
            </a:pPr>
            <a:r>
              <a:t>Few returned</a:t>
            </a:r>
          </a:p>
          <a:p>
            <a:pPr lvl="1" marL="584200" indent="-203200" defTabSz="410764">
              <a:spcBef>
                <a:spcPts val="1000"/>
              </a:spcBef>
              <a:buSzPct val="100000"/>
              <a:buChar char="•"/>
              <a:defRPr b="0" sz="1400">
                <a:uFillTx/>
                <a:latin typeface="Times New Roman"/>
                <a:ea typeface="Times New Roman"/>
                <a:cs typeface="Times New Roman"/>
                <a:sym typeface="Times New Roman"/>
              </a:defRPr>
            </a:pPr>
            <a:r>
              <a:t>Capable of holding millions</a:t>
            </a:r>
          </a:p>
          <a:p>
            <a:pPr lvl="1" marL="584200" indent="-203200" defTabSz="410764">
              <a:spcBef>
                <a:spcPts val="1000"/>
              </a:spcBef>
              <a:buSzPct val="100000"/>
              <a:buChar char="•"/>
              <a:defRPr b="0" sz="1400">
                <a:uFillTx/>
                <a:latin typeface="Times New Roman"/>
                <a:ea typeface="Times New Roman"/>
                <a:cs typeface="Times New Roman"/>
                <a:sym typeface="Times New Roman"/>
              </a:defRPr>
            </a:pPr>
            <a:r>
              <a:t>Filled five times:</a:t>
            </a:r>
          </a:p>
          <a:p>
            <a:pPr lvl="2" marL="965200" indent="-203200" defTabSz="410764">
              <a:spcBef>
                <a:spcPts val="1000"/>
              </a:spcBef>
              <a:buSzPct val="100000"/>
              <a:buChar char="•"/>
              <a:defRPr b="0" sz="1400">
                <a:uFillTx/>
                <a:latin typeface="Times New Roman"/>
                <a:ea typeface="Times New Roman"/>
                <a:cs typeface="Times New Roman"/>
                <a:sym typeface="Times New Roman"/>
              </a:defRPr>
            </a:pPr>
            <a:r>
              <a:t>Kulaks</a:t>
            </a:r>
          </a:p>
          <a:p>
            <a:pPr lvl="2" marL="965200" indent="-203200" defTabSz="410764">
              <a:spcBef>
                <a:spcPts val="1000"/>
              </a:spcBef>
              <a:buSzPct val="100000"/>
              <a:buChar char="•"/>
              <a:defRPr b="0" sz="1400">
                <a:uFillTx/>
                <a:latin typeface="Times New Roman"/>
                <a:ea typeface="Times New Roman"/>
                <a:cs typeface="Times New Roman"/>
                <a:sym typeface="Times New Roman"/>
              </a:defRPr>
            </a:pPr>
            <a:r>
              <a:t>1930s purges</a:t>
            </a:r>
          </a:p>
          <a:p>
            <a:pPr lvl="2" marL="965200" indent="-203200" defTabSz="410764">
              <a:spcBef>
                <a:spcPts val="1000"/>
              </a:spcBef>
              <a:buSzPct val="100000"/>
              <a:buChar char="•"/>
              <a:defRPr b="0" sz="1400">
                <a:uFillTx/>
                <a:latin typeface="Times New Roman"/>
                <a:ea typeface="Times New Roman"/>
                <a:cs typeface="Times New Roman"/>
                <a:sym typeface="Times New Roman"/>
              </a:defRPr>
            </a:pPr>
            <a:r>
              <a:t>1939 annexations</a:t>
            </a:r>
          </a:p>
          <a:p>
            <a:pPr lvl="2" marL="965200" indent="-203200" defTabSz="410764">
              <a:spcBef>
                <a:spcPts val="1000"/>
              </a:spcBef>
              <a:buSzPct val="100000"/>
              <a:buChar char="•"/>
              <a:defRPr b="0" sz="1400">
                <a:uFillTx/>
                <a:latin typeface="Times New Roman"/>
                <a:ea typeface="Times New Roman"/>
                <a:cs typeface="Times New Roman"/>
                <a:sym typeface="Times New Roman"/>
              </a:defRPr>
            </a:pPr>
            <a:r>
              <a:t>“Unreliable” ethnicities during World War II</a:t>
            </a:r>
          </a:p>
          <a:p>
            <a:pPr lvl="2" marL="965200" indent="-203200" defTabSz="410764">
              <a:spcBef>
                <a:spcPts val="1000"/>
              </a:spcBef>
              <a:buSzPct val="100000"/>
              <a:buChar char="•"/>
              <a:defRPr b="0" sz="1400">
                <a:uFillTx/>
                <a:latin typeface="Times New Roman"/>
                <a:ea typeface="Times New Roman"/>
                <a:cs typeface="Times New Roman"/>
                <a:sym typeface="Times New Roman"/>
              </a:defRPr>
            </a:pPr>
            <a:r>
              <a:t>Ex-prisoners of war after World War II</a:t>
            </a:r>
          </a:p>
        </p:txBody>
      </p:sp>
      <p:pic>
        <p:nvPicPr>
          <p:cNvPr id="184"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655443" y="337939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5166671" fill="hold"/>
                                        <p:tgtEl>
                                          <p:spTgt spid="1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Fascism"/>
          <p:cNvSpPr txBox="1"/>
          <p:nvPr>
            <p:ph type="title"/>
          </p:nvPr>
        </p:nvSpPr>
        <p:spPr>
          <a:xfrm>
            <a:off x="314537" y="0"/>
            <a:ext cx="8501531" cy="1152994"/>
          </a:xfrm>
          <a:prstGeom prst="rect">
            <a:avLst/>
          </a:prstGeom>
        </p:spPr>
        <p:txBody>
          <a:bodyPr/>
          <a:lstStyle>
            <a:lvl1pPr>
              <a:defRPr b="1">
                <a:solidFill>
                  <a:srgbClr val="000080"/>
                </a:solidFill>
                <a:latin typeface="+mj-lt"/>
                <a:ea typeface="+mj-ea"/>
                <a:cs typeface="+mj-cs"/>
                <a:sym typeface="Helvetica"/>
              </a:defRPr>
            </a:lvl1pPr>
          </a:lstStyle>
          <a:p>
            <a:pPr/>
            <a:r>
              <a:t>Key Elements of Fascism</a:t>
            </a:r>
          </a:p>
        </p:txBody>
      </p:sp>
      <p:sp>
        <p:nvSpPr>
          <p:cNvPr id="321" name="A belief in leaders: good politics sees not representatives expressing the desires of those below; but leaders who command; the goals of a country are imposed by leaders of vision from above.…"/>
          <p:cNvSpPr txBox="1"/>
          <p:nvPr>
            <p:ph type="body" sz="half" idx="1"/>
          </p:nvPr>
        </p:nvSpPr>
        <p:spPr>
          <a:xfrm>
            <a:off x="314536" y="1152991"/>
            <a:ext cx="3977465" cy="5393773"/>
          </a:xfrm>
          <a:prstGeom prst="rect">
            <a:avLst/>
          </a:prstGeom>
        </p:spPr>
        <p:txBody>
          <a:bodyPr anchor="t"/>
          <a:lstStyle/>
          <a:p>
            <a:pPr marL="184597" indent="-184597" defTabSz="195400">
              <a:spcBef>
                <a:spcPts val="500"/>
              </a:spcBef>
              <a:buSzPct val="100000"/>
              <a:buAutoNum type="arabicPeriod" startAt="1"/>
              <a:defRPr sz="1608"/>
            </a:pPr>
            <a:r>
              <a:rPr i="1"/>
              <a:t>A belief in leaders</a:t>
            </a:r>
            <a:r>
              <a:t>: good politics sees not representatives expressing the desires of those below; but leaders who command; the goals of a country are imposed by leaders of vision from above. </a:t>
            </a:r>
          </a:p>
          <a:p>
            <a:pPr marL="184597" indent="-184597" defTabSz="195400">
              <a:spcBef>
                <a:spcPts val="500"/>
              </a:spcBef>
              <a:buSzPct val="100000"/>
              <a:buAutoNum type="arabicPeriod" startAt="1"/>
              <a:defRPr sz="1608"/>
            </a:pPr>
            <a:r>
              <a:rPr i="1"/>
              <a:t>The cretinism of parliaments</a:t>
            </a:r>
            <a:r>
              <a:t>: Composed of time-servers, corrupt distributors of favors to special interests, or ideological champions, they are simply incompetent to handle the problems of modern life.</a:t>
            </a:r>
          </a:p>
          <a:p>
            <a:pPr marL="184597" indent="-184597" defTabSz="195400">
              <a:spcBef>
                <a:spcPts val="500"/>
              </a:spcBef>
              <a:buSzPct val="100000"/>
              <a:buAutoNum type="arabicPeriod" startAt="1"/>
              <a:defRPr sz="1608"/>
            </a:pPr>
            <a:r>
              <a:rPr i="1"/>
              <a:t>A belief in the value of a strong and unified nation</a:t>
            </a:r>
            <a:r>
              <a:t>: the willing and eager sacrifice of individual goals and lives to strengthen the national purpose, with war and expansion as tests of strength and arenas for heroic sacrifice. </a:t>
            </a:r>
          </a:p>
          <a:p>
            <a:pPr marL="184597" indent="-184597" defTabSz="195400">
              <a:spcBef>
                <a:spcPts val="500"/>
              </a:spcBef>
              <a:buSzPct val="100000"/>
              <a:buAutoNum type="arabicPeriod" startAt="1"/>
              <a:defRPr sz="1608"/>
            </a:pPr>
            <a:r>
              <a:t>“</a:t>
            </a:r>
            <a:r>
              <a:t>Coordination and propaganda”</a:t>
            </a:r>
            <a:r>
              <a:t>: advertising, ceremonies, the ruling party as an enforcer of social discipline and respect for the leader.</a:t>
            </a:r>
            <a:r>
              <a:rPr>
                <a:latin typeface="Helvetica Light"/>
                <a:ea typeface="Helvetica Light"/>
                <a:cs typeface="Helvetica Light"/>
                <a:sym typeface="Helvetica Light"/>
              </a:rPr>
              <a:t> </a:t>
            </a:r>
          </a:p>
        </p:txBody>
      </p:sp>
      <p:pic>
        <p:nvPicPr>
          <p:cNvPr id="322" name="Erich_von_Manstein__ne_von_Lewinsky___.png" descr="Erich_von_Manstein__ne_von_Lewinsky___.png"/>
          <p:cNvPicPr>
            <a:picLocks noChangeAspect="1"/>
          </p:cNvPicPr>
          <p:nvPr/>
        </p:nvPicPr>
        <p:blipFill>
          <a:blip r:embed="rId2">
            <a:extLst/>
          </a:blip>
          <a:stretch>
            <a:fillRect/>
          </a:stretch>
        </p:blipFill>
        <p:spPr>
          <a:xfrm>
            <a:off x="4655815" y="1152992"/>
            <a:ext cx="4160254" cy="5251466"/>
          </a:xfrm>
          <a:prstGeom prst="rect">
            <a:avLst/>
          </a:prstGeom>
          <a:ln w="12700">
            <a:miter lim="400000"/>
          </a:ln>
        </p:spPr>
      </p:pic>
      <p:pic>
        <p:nvPicPr>
          <p:cNvPr id="323" name="Cursor_and_nuremberg_rally_-_Google_Search.png" descr="Cursor_and_nuremberg_rally_-_Google_Search.png"/>
          <p:cNvPicPr>
            <a:picLocks noChangeAspect="1"/>
          </p:cNvPicPr>
          <p:nvPr/>
        </p:nvPicPr>
        <p:blipFill>
          <a:blip r:embed="rId3">
            <a:extLst/>
          </a:blip>
          <a:stretch>
            <a:fillRect/>
          </a:stretch>
        </p:blipFill>
        <p:spPr>
          <a:xfrm>
            <a:off x="4291998" y="1152992"/>
            <a:ext cx="4490177" cy="539377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Fascism"/>
          <p:cNvSpPr txBox="1"/>
          <p:nvPr>
            <p:ph type="title"/>
          </p:nvPr>
        </p:nvSpPr>
        <p:spPr>
          <a:xfrm>
            <a:off x="314537" y="0"/>
            <a:ext cx="8501531" cy="1152994"/>
          </a:xfrm>
          <a:prstGeom prst="rect">
            <a:avLst/>
          </a:prstGeom>
        </p:spPr>
        <p:txBody>
          <a:bodyPr/>
          <a:lstStyle>
            <a:lvl1pPr defTabSz="390226">
              <a:defRPr b="1" sz="5130">
                <a:solidFill>
                  <a:srgbClr val="000080"/>
                </a:solidFill>
                <a:latin typeface="+mj-lt"/>
                <a:ea typeface="+mj-ea"/>
                <a:cs typeface="+mj-cs"/>
                <a:sym typeface="Helvetica"/>
              </a:defRPr>
            </a:lvl1pPr>
          </a:lstStyle>
          <a:p>
            <a:pPr/>
            <a:r>
              <a:t>Key Elements of Fascism II</a:t>
            </a:r>
          </a:p>
        </p:txBody>
      </p:sp>
      <p:sp>
        <p:nvSpPr>
          <p:cNvPr id="326" name="A belief in at least some traditional hierarchies: the army, the family, sometimes the church.…"/>
          <p:cNvSpPr txBox="1"/>
          <p:nvPr>
            <p:ph type="body" sz="half" idx="1"/>
          </p:nvPr>
        </p:nvSpPr>
        <p:spPr>
          <a:xfrm>
            <a:off x="314536" y="1152991"/>
            <a:ext cx="3977465" cy="5393773"/>
          </a:xfrm>
          <a:prstGeom prst="rect">
            <a:avLst/>
          </a:prstGeom>
        </p:spPr>
        <p:txBody>
          <a:bodyPr anchor="t"/>
          <a:lstStyle/>
          <a:p>
            <a:pPr marL="151108" indent="-151108" defTabSz="159951">
              <a:spcBef>
                <a:spcPts val="400"/>
              </a:spcBef>
              <a:buSzPct val="100000"/>
              <a:buAutoNum type="arabicPeriod" startAt="5"/>
              <a:defRPr sz="1416"/>
            </a:pPr>
            <a:r>
              <a:rPr i="1"/>
              <a:t> A belief in at least some traditional hierarchies</a:t>
            </a:r>
            <a:r>
              <a:t>: the army, the family, sometimes the church. </a:t>
            </a:r>
          </a:p>
          <a:p>
            <a:pPr marL="151108" indent="-151108" defTabSz="159951">
              <a:spcBef>
                <a:spcPts val="400"/>
              </a:spcBef>
              <a:buSzPct val="100000"/>
              <a:buAutoNum type="arabicPeriod" startAt="5"/>
              <a:defRPr sz="1416"/>
            </a:pPr>
            <a:r>
              <a:rPr i="1"/>
              <a:t>A hatred of social justice warriors</a:t>
            </a:r>
            <a:r>
              <a:t>: socialists as opponents of national self-assertion (and as potential betrayers of the people to slavery under a foreign—usually Jewish or Communist or Russian or all three elite); liberals as unwilling to take the steps necessary to fight socialists, as self-absorbed individualists who weakened the nation, and as parliamentarians who did not recognize that the nation, not the individual, held rights. </a:t>
            </a:r>
          </a:p>
          <a:p>
            <a:pPr marL="151108" indent="-151108" defTabSz="159951">
              <a:spcBef>
                <a:spcPts val="400"/>
              </a:spcBef>
              <a:buSzPct val="100000"/>
              <a:buAutoNum type="arabicPeriod" startAt="5"/>
              <a:defRPr sz="1416"/>
            </a:pPr>
            <a:r>
              <a:rPr i="1"/>
              <a:t>A hatred of Jews</a:t>
            </a:r>
            <a:r>
              <a:t>: rootless cosmopolitans uninterested in the ethnic or national identity and destiny; thieves and deceivers to boot; people who made their money through financial manipulation rather than heroic feats of engineering and construction.</a:t>
            </a:r>
          </a:p>
          <a:p>
            <a:pPr marL="151108" indent="-151108" defTabSz="159951">
              <a:spcBef>
                <a:spcPts val="400"/>
              </a:spcBef>
              <a:buSzPct val="100000"/>
              <a:buAutoNum type="arabicPeriod" startAt="5"/>
              <a:defRPr sz="1416"/>
            </a:pPr>
            <a:r>
              <a:rPr i="1"/>
              <a:t>Unity is achieved through demonizing enemies</a:t>
            </a:r>
            <a:r>
              <a:t>: political order not as contract, cooperation, or fellowship—but as war against “others”, our of which the only true fellowship can grow</a:t>
            </a:r>
          </a:p>
        </p:txBody>
      </p:sp>
      <p:pic>
        <p:nvPicPr>
          <p:cNvPr id="327" name="Erich_von_Manstein__ne_von_Lewinsky___.png" descr="Erich_von_Manstein__ne_von_Lewinsky___.png"/>
          <p:cNvPicPr>
            <a:picLocks noChangeAspect="1"/>
          </p:cNvPicPr>
          <p:nvPr/>
        </p:nvPicPr>
        <p:blipFill>
          <a:blip r:embed="rId2">
            <a:extLst/>
          </a:blip>
          <a:stretch>
            <a:fillRect/>
          </a:stretch>
        </p:blipFill>
        <p:spPr>
          <a:xfrm>
            <a:off x="4655815" y="1152992"/>
            <a:ext cx="4160254" cy="5251466"/>
          </a:xfrm>
          <a:prstGeom prst="rect">
            <a:avLst/>
          </a:prstGeom>
          <a:ln w="12700">
            <a:miter lim="400000"/>
          </a:ln>
        </p:spPr>
      </p:pic>
      <p:pic>
        <p:nvPicPr>
          <p:cNvPr id="328" name="Cursor_and_nuremberg_rally_-_Google_Search.png" descr="Cursor_and_nuremberg_rally_-_Google_Search.png"/>
          <p:cNvPicPr>
            <a:picLocks noChangeAspect="1"/>
          </p:cNvPicPr>
          <p:nvPr/>
        </p:nvPicPr>
        <p:blipFill>
          <a:blip r:embed="rId3">
            <a:extLst/>
          </a:blip>
          <a:stretch>
            <a:fillRect/>
          </a:stretch>
        </p:blipFill>
        <p:spPr>
          <a:xfrm>
            <a:off x="4291998" y="1152992"/>
            <a:ext cx="4490177" cy="539377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Adolf Hitler’s Rise to Power"/>
          <p:cNvSpPr txBox="1"/>
          <p:nvPr>
            <p:ph type="title" idx="4294967295"/>
          </p:nvPr>
        </p:nvSpPr>
        <p:spPr>
          <a:xfrm>
            <a:off x="457199" y="-2"/>
            <a:ext cx="8228391" cy="1156082"/>
          </a:xfrm>
          <a:prstGeom prst="rect">
            <a:avLst/>
          </a:prstGeom>
        </p:spPr>
        <p:txBody>
          <a:bodyPr lIns="50800" tIns="50800" rIns="50800" bIns="50800"/>
          <a:lstStyle/>
          <a:p>
            <a:pPr lvl="1" defTabSz="225920">
              <a:defRPr sz="4400">
                <a:uFillTx/>
              </a:defRPr>
            </a:pPr>
            <a:r>
              <a:t>Adolf Hitler: His Rise to Power</a:t>
            </a:r>
          </a:p>
        </p:txBody>
      </p:sp>
      <p:sp>
        <p:nvSpPr>
          <p:cNvPr id="331" name="Adolf Hitler rose to power as an anti-communist who had a plan:…"/>
          <p:cNvSpPr txBox="1"/>
          <p:nvPr>
            <p:ph type="body" sz="half" idx="4294967295"/>
          </p:nvPr>
        </p:nvSpPr>
        <p:spPr>
          <a:xfrm>
            <a:off x="457198" y="1156078"/>
            <a:ext cx="3809117" cy="5308606"/>
          </a:xfrm>
          <a:prstGeom prst="rect">
            <a:avLst/>
          </a:prstGeom>
        </p:spPr>
        <p:txBody>
          <a:bodyPr lIns="50800" tIns="50800" rIns="50800" bIns="50800" anchor="t"/>
          <a:lstStyle/>
          <a:p>
            <a:pPr marL="175695" indent="-175695" defTabSz="443575">
              <a:spcBef>
                <a:spcPts val="600"/>
              </a:spcBef>
              <a:defRPr sz="1848">
                <a:uFill>
                  <a:solidFill>
                    <a:srgbClr val="000000"/>
                  </a:solidFill>
                </a:uFill>
                <a:latin typeface="Times New Roman"/>
                <a:ea typeface="Times New Roman"/>
                <a:cs typeface="Times New Roman"/>
                <a:sym typeface="Times New Roman"/>
              </a:defRPr>
            </a:pPr>
            <a:r>
              <a:t>Adolf Hitler rose to power as an anti-communist who had a plan:</a:t>
            </a:r>
          </a:p>
          <a:p>
            <a:pPr lvl="1" marL="391322" indent="-175695" defTabSz="443575">
              <a:spcBef>
                <a:spcPts val="600"/>
              </a:spcBef>
              <a:defRPr sz="1848">
                <a:uFill>
                  <a:solidFill>
                    <a:srgbClr val="000000"/>
                  </a:solidFill>
                </a:uFill>
                <a:latin typeface="Times New Roman"/>
                <a:ea typeface="Times New Roman"/>
                <a:cs typeface="Times New Roman"/>
                <a:sym typeface="Times New Roman"/>
              </a:defRPr>
            </a:pPr>
            <a:r>
              <a:t>to deal with the Great Depression</a:t>
            </a:r>
          </a:p>
          <a:p>
            <a:pPr lvl="1" marL="391322" indent="-175695" defTabSz="443575">
              <a:spcBef>
                <a:spcPts val="600"/>
              </a:spcBef>
              <a:defRPr sz="1848">
                <a:uFill>
                  <a:solidFill>
                    <a:srgbClr val="000000"/>
                  </a:solidFill>
                </a:uFill>
                <a:latin typeface="Times New Roman"/>
                <a:ea typeface="Times New Roman"/>
                <a:cs typeface="Times New Roman"/>
                <a:sym typeface="Times New Roman"/>
              </a:defRPr>
            </a:pPr>
            <a:r>
              <a:t>to deal with German subservience to the World War I Allied powers</a:t>
            </a:r>
          </a:p>
          <a:p>
            <a:pPr lvl="1" marL="391322" indent="-175695" defTabSz="443575">
              <a:spcBef>
                <a:spcPts val="600"/>
              </a:spcBef>
              <a:defRPr sz="1848">
                <a:uFill>
                  <a:solidFill>
                    <a:srgbClr val="000000"/>
                  </a:solidFill>
                </a:uFill>
                <a:latin typeface="Times New Roman"/>
                <a:ea typeface="Times New Roman"/>
                <a:cs typeface="Times New Roman"/>
                <a:sym typeface="Times New Roman"/>
              </a:defRPr>
            </a:pPr>
            <a:r>
              <a:t>to deal with the “November criminals”, the Jews, and the other enemies of the German Volk</a:t>
            </a:r>
          </a:p>
          <a:p>
            <a:pPr lvl="1" marL="391322" indent="-175695" defTabSz="443575">
              <a:spcBef>
                <a:spcPts val="600"/>
              </a:spcBef>
              <a:defRPr sz="1848">
                <a:uFill>
                  <a:solidFill>
                    <a:srgbClr val="000000"/>
                  </a:solidFill>
                </a:uFill>
                <a:latin typeface="Times New Roman"/>
                <a:ea typeface="Times New Roman"/>
                <a:cs typeface="Times New Roman"/>
                <a:sym typeface="Times New Roman"/>
              </a:defRPr>
            </a:pPr>
            <a:r>
              <a:t>to turn Germans into a </a:t>
            </a:r>
            <a:r>
              <a:rPr i="1"/>
              <a:t>Herrenvolk</a:t>
            </a:r>
            <a:endParaRPr i="1"/>
          </a:p>
          <a:p>
            <a:pPr marL="175695" indent="-175695" defTabSz="443575">
              <a:spcBef>
                <a:spcPts val="600"/>
              </a:spcBef>
              <a:defRPr sz="1848">
                <a:uFill>
                  <a:solidFill>
                    <a:srgbClr val="000000"/>
                  </a:solidFill>
                </a:uFill>
                <a:latin typeface="Times New Roman"/>
                <a:ea typeface="Times New Roman"/>
                <a:cs typeface="Times New Roman"/>
                <a:sym typeface="Times New Roman"/>
              </a:defRPr>
            </a:pPr>
            <a:r>
              <a:t>The only politician who was charismatic, conservative, populist, and a man-with-a-plan</a:t>
            </a:r>
          </a:p>
          <a:p>
            <a:pPr marL="175695" indent="-175695" defTabSz="443575">
              <a:spcBef>
                <a:spcPts val="600"/>
              </a:spcBef>
              <a:defRPr sz="1848">
                <a:uFill>
                  <a:solidFill>
                    <a:srgbClr val="000000"/>
                  </a:solidFill>
                </a:uFill>
                <a:latin typeface="Times New Roman"/>
                <a:ea typeface="Times New Roman"/>
                <a:cs typeface="Times New Roman"/>
                <a:sym typeface="Times New Roman"/>
              </a:defRPr>
            </a:pPr>
            <a:r>
              <a:t>He rose to power because he was all four</a:t>
            </a:r>
          </a:p>
          <a:p>
            <a:pPr marL="175695" indent="-175695" defTabSz="443575">
              <a:spcBef>
                <a:spcPts val="600"/>
              </a:spcBef>
              <a:defRPr sz="1848">
                <a:uFill>
                  <a:solidFill>
                    <a:srgbClr val="000000"/>
                  </a:solidFill>
                </a:uFill>
                <a:latin typeface="Times New Roman"/>
                <a:ea typeface="Times New Roman"/>
                <a:cs typeface="Times New Roman"/>
                <a:sym typeface="Times New Roman"/>
              </a:defRPr>
            </a:pPr>
            <a:r>
              <a:t>No Great Depression, no Nazi state</a:t>
            </a:r>
          </a:p>
        </p:txBody>
      </p:sp>
      <p:pic>
        <p:nvPicPr>
          <p:cNvPr id="332" name="Cursor_and_nuremberg_rally_-_Google_Search.png" descr="Cursor_and_nuremberg_rally_-_Google_Search.png"/>
          <p:cNvPicPr>
            <a:picLocks noChangeAspect="1"/>
          </p:cNvPicPr>
          <p:nvPr/>
        </p:nvPicPr>
        <p:blipFill>
          <a:blip r:embed="rId2">
            <a:extLst/>
          </a:blip>
          <a:stretch>
            <a:fillRect/>
          </a:stretch>
        </p:blipFill>
        <p:spPr>
          <a:xfrm>
            <a:off x="4266312" y="1156077"/>
            <a:ext cx="4419278" cy="5308607"/>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Adolf Hitler’s Rise to Power"/>
          <p:cNvSpPr txBox="1"/>
          <p:nvPr>
            <p:ph type="title" idx="4294967295"/>
          </p:nvPr>
        </p:nvSpPr>
        <p:spPr>
          <a:xfrm>
            <a:off x="457199" y="-2"/>
            <a:ext cx="8228391" cy="1156082"/>
          </a:xfrm>
          <a:prstGeom prst="rect">
            <a:avLst/>
          </a:prstGeom>
        </p:spPr>
        <p:txBody>
          <a:bodyPr lIns="50800" tIns="50800" rIns="50800" bIns="50800"/>
          <a:lstStyle/>
          <a:p>
            <a:pPr lvl="1" defTabSz="253729">
              <a:defRPr sz="3407">
                <a:solidFill>
                  <a:srgbClr val="000080"/>
                </a:solidFill>
                <a:uFillTx/>
              </a:defRPr>
            </a:pPr>
            <a:r>
              <a:t>The Consolidation of the Weimar Republic by 1928</a:t>
            </a:r>
          </a:p>
        </p:txBody>
      </p:sp>
      <p:sp>
        <p:nvSpPr>
          <p:cNvPr id="335" name="Adolf Hitler rose to power as an anti-communist who had a plan:…"/>
          <p:cNvSpPr txBox="1"/>
          <p:nvPr>
            <p:ph type="body" sz="half" idx="4294967295"/>
          </p:nvPr>
        </p:nvSpPr>
        <p:spPr>
          <a:xfrm>
            <a:off x="457198" y="1156078"/>
            <a:ext cx="3809117" cy="5308606"/>
          </a:xfrm>
          <a:prstGeom prst="rect">
            <a:avLst/>
          </a:prstGeom>
        </p:spPr>
        <p:txBody>
          <a:bodyPr lIns="50800" tIns="50800" rIns="50800" bIns="50800" anchor="t"/>
          <a:lstStyle/>
          <a:p>
            <a:pPr marL="164286" indent="-164286" defTabSz="414771">
              <a:spcBef>
                <a:spcPts val="500"/>
              </a:spcBef>
              <a:defRPr sz="1728">
                <a:uFill>
                  <a:solidFill>
                    <a:srgbClr val="000000"/>
                  </a:solidFill>
                </a:uFill>
                <a:latin typeface="Times New Roman"/>
                <a:ea typeface="Times New Roman"/>
                <a:cs typeface="Times New Roman"/>
                <a:sym typeface="Times New Roman"/>
              </a:defRPr>
            </a:pPr>
            <a:r>
              <a:t>The second saddest book on my bookshelf: </a:t>
            </a:r>
            <a:r>
              <a:rPr b="1"/>
              <a:t>Hugh Quigley &amp; Robert Clark</a:t>
            </a:r>
            <a:r>
              <a:t> (1928): </a:t>
            </a:r>
            <a:r>
              <a:rPr i="1"/>
              <a:t>Republican Germany: A Political and Economic Study</a:t>
            </a:r>
            <a:r>
              <a:t>: </a:t>
            </a:r>
          </a:p>
          <a:p>
            <a:pPr lvl="1" marL="365911" indent="-164286" defTabSz="414771">
              <a:spcBef>
                <a:spcPts val="500"/>
              </a:spcBef>
              <a:defRPr sz="1728">
                <a:uFill>
                  <a:solidFill>
                    <a:srgbClr val="000000"/>
                  </a:solidFill>
                </a:uFill>
                <a:latin typeface="Times New Roman"/>
                <a:ea typeface="Times New Roman"/>
                <a:cs typeface="Times New Roman"/>
                <a:sym typeface="Times New Roman"/>
              </a:defRPr>
            </a:pPr>
            <a:r>
              <a:t>“The consolidation of the German [Weimar] Republic is in itself a theme of the most absorbing interest.... </a:t>
            </a:r>
          </a:p>
          <a:p>
            <a:pPr lvl="1" marL="365911" indent="-164286" defTabSz="414771">
              <a:spcBef>
                <a:spcPts val="500"/>
              </a:spcBef>
              <a:defRPr sz="1728">
                <a:uFill>
                  <a:solidFill>
                    <a:srgbClr val="000000"/>
                  </a:solidFill>
                </a:uFill>
                <a:latin typeface="Times New Roman"/>
                <a:ea typeface="Times New Roman"/>
                <a:cs typeface="Times New Roman"/>
                <a:sym typeface="Times New Roman"/>
              </a:defRPr>
            </a:pPr>
            <a:r>
              <a:t>“The fifth and probably last act is now being played, and promises something… heartening…. </a:t>
            </a:r>
          </a:p>
          <a:p>
            <a:pPr lvl="1" marL="365911" indent="-164286" defTabSz="414771">
              <a:spcBef>
                <a:spcPts val="500"/>
              </a:spcBef>
              <a:defRPr sz="1728">
                <a:uFill>
                  <a:solidFill>
                    <a:srgbClr val="000000"/>
                  </a:solidFill>
                </a:uFill>
                <a:latin typeface="Times New Roman"/>
                <a:ea typeface="Times New Roman"/>
                <a:cs typeface="Times New Roman"/>
                <a:sym typeface="Times New Roman"/>
              </a:defRPr>
            </a:pPr>
            <a:r>
              <a:t>“The real consummation will probably be reached—namely, the recognition of the German Republic as a permanent feature in German history and its economic and political relations, and, with it, the opening of a new era of international prosperity….</a:t>
            </a:r>
          </a:p>
        </p:txBody>
      </p:sp>
      <p:pic>
        <p:nvPicPr>
          <p:cNvPr id="336" name="Cursor_and_nuremberg_rally_-_Google_Search.png" descr="Cursor_and_nuremberg_rally_-_Google_Search.png"/>
          <p:cNvPicPr>
            <a:picLocks noChangeAspect="1"/>
          </p:cNvPicPr>
          <p:nvPr/>
        </p:nvPicPr>
        <p:blipFill>
          <a:blip r:embed="rId2">
            <a:extLst/>
          </a:blip>
          <a:stretch>
            <a:fillRect/>
          </a:stretch>
        </p:blipFill>
        <p:spPr>
          <a:xfrm>
            <a:off x="4266312" y="1156077"/>
            <a:ext cx="4419278" cy="530860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Adolf Hitler’s Rise to Power"/>
          <p:cNvSpPr txBox="1"/>
          <p:nvPr>
            <p:ph type="title" idx="4294967295"/>
          </p:nvPr>
        </p:nvSpPr>
        <p:spPr>
          <a:xfrm>
            <a:off x="457199" y="-2"/>
            <a:ext cx="8228391" cy="1156082"/>
          </a:xfrm>
          <a:prstGeom prst="rect">
            <a:avLst/>
          </a:prstGeom>
        </p:spPr>
        <p:txBody>
          <a:bodyPr lIns="50800" tIns="50800" rIns="50800" bIns="50800"/>
          <a:lstStyle/>
          <a:p>
            <a:pPr lvl="1" defTabSz="278745">
              <a:defRPr sz="3743">
                <a:solidFill>
                  <a:srgbClr val="000080"/>
                </a:solidFill>
                <a:uFillTx/>
              </a:defRPr>
            </a:pPr>
            <a:r>
              <a:t>No Great Depression, No Nazi State</a:t>
            </a:r>
          </a:p>
        </p:txBody>
      </p:sp>
      <p:sp>
        <p:nvSpPr>
          <p:cNvPr id="339" name="Adolf Hitler rose to power as an anti-communist who had a plan:…"/>
          <p:cNvSpPr txBox="1"/>
          <p:nvPr>
            <p:ph type="body" sz="half" idx="4294967295"/>
          </p:nvPr>
        </p:nvSpPr>
        <p:spPr>
          <a:xfrm>
            <a:off x="457198" y="1156078"/>
            <a:ext cx="3809117" cy="5308606"/>
          </a:xfrm>
          <a:prstGeom prst="rect">
            <a:avLst/>
          </a:prstGeom>
        </p:spPr>
        <p:txBody>
          <a:bodyPr lIns="50800" tIns="50800" rIns="50800" bIns="50800" anchor="t"/>
          <a:lstStyle/>
          <a:p>
            <a:pPr marL="143750" indent="-143750" defTabSz="362925">
              <a:spcBef>
                <a:spcPts val="500"/>
              </a:spcBef>
              <a:defRPr sz="1512">
                <a:uFill>
                  <a:solidFill>
                    <a:srgbClr val="000000"/>
                  </a:solidFill>
                </a:uFill>
                <a:latin typeface="Times New Roman"/>
                <a:ea typeface="Times New Roman"/>
                <a:cs typeface="Times New Roman"/>
                <a:sym typeface="Times New Roman"/>
              </a:defRPr>
            </a:pPr>
            <a:r>
              <a:t>Quigley and Clark’s—long—book contains three mentions of Adolf Hitler:</a:t>
            </a:r>
          </a:p>
          <a:p>
            <a:pPr lvl="1" marL="320172" indent="-143750" defTabSz="362925">
              <a:spcBef>
                <a:spcPts val="500"/>
              </a:spcBef>
              <a:defRPr sz="1512">
                <a:uFill>
                  <a:solidFill>
                    <a:srgbClr val="000000"/>
                  </a:solidFill>
                </a:uFill>
                <a:latin typeface="Times New Roman"/>
                <a:ea typeface="Times New Roman"/>
                <a:cs typeface="Times New Roman"/>
                <a:sym typeface="Times New Roman"/>
              </a:defRPr>
            </a:pPr>
            <a:r>
              <a:t>a passing reference to the “Hitler incident”, </a:t>
            </a:r>
          </a:p>
          <a:p>
            <a:pPr lvl="1" marL="320172" indent="-143750" defTabSz="362925">
              <a:spcBef>
                <a:spcPts val="500"/>
              </a:spcBef>
              <a:defRPr sz="1512">
                <a:uFill>
                  <a:solidFill>
                    <a:srgbClr val="000000"/>
                  </a:solidFill>
                </a:uFill>
                <a:latin typeface="Times New Roman"/>
                <a:ea typeface="Times New Roman"/>
                <a:cs typeface="Times New Roman"/>
                <a:sym typeface="Times New Roman"/>
              </a:defRPr>
            </a:pPr>
            <a:r>
              <a:t>a half- page narrative of Hitler’s unsuccessful 1923 attempt to take over the Bavarian provincial government via a coup</a:t>
            </a:r>
          </a:p>
          <a:p>
            <a:pPr lvl="1" marL="320172" indent="-143750" defTabSz="362925">
              <a:spcBef>
                <a:spcPts val="500"/>
              </a:spcBef>
              <a:defRPr sz="1512">
                <a:uFill>
                  <a:solidFill>
                    <a:srgbClr val="000000"/>
                  </a:solidFill>
                </a:uFill>
                <a:latin typeface="Times New Roman"/>
                <a:ea typeface="Times New Roman"/>
                <a:cs typeface="Times New Roman"/>
                <a:sym typeface="Times New Roman"/>
              </a:defRPr>
            </a:pPr>
            <a:r>
              <a:t>“Bavaria… was an armed camp… organizations for military training and (what was more deadly) secret societies in morality and mentality far more akin to the worst traditions of medievalism than to those of the twentieth century…. The movement dominated by the military element… was illumined by the names of Ludendorff and Hitler…”</a:t>
            </a:r>
          </a:p>
          <a:p>
            <a:pPr marL="143750" indent="-143750" defTabSz="362925">
              <a:spcBef>
                <a:spcPts val="500"/>
              </a:spcBef>
              <a:defRPr sz="1512">
                <a:uFill>
                  <a:solidFill>
                    <a:srgbClr val="000000"/>
                  </a:solidFill>
                </a:uFill>
                <a:latin typeface="Times New Roman"/>
                <a:ea typeface="Times New Roman"/>
                <a:cs typeface="Times New Roman"/>
                <a:sym typeface="Times New Roman"/>
              </a:defRPr>
            </a:pPr>
            <a:r>
              <a:t>Writing in 1928, five years before Hitler was to take power and destroy the German Republic, Adolf Hitler is simply not a big deal to two people writing a political and economic survey of Germany…</a:t>
            </a:r>
          </a:p>
        </p:txBody>
      </p:sp>
      <p:pic>
        <p:nvPicPr>
          <p:cNvPr id="340" name="Cursor_and_nuremberg_rally_-_Google_Search.png" descr="Cursor_and_nuremberg_rally_-_Google_Search.png"/>
          <p:cNvPicPr>
            <a:picLocks noChangeAspect="1"/>
          </p:cNvPicPr>
          <p:nvPr/>
        </p:nvPicPr>
        <p:blipFill>
          <a:blip r:embed="rId2">
            <a:extLst/>
          </a:blip>
          <a:stretch>
            <a:fillRect/>
          </a:stretch>
        </p:blipFill>
        <p:spPr>
          <a:xfrm>
            <a:off x="4266312" y="1156077"/>
            <a:ext cx="4419278" cy="5308607"/>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Adolf Hitler’s Rise to Power"/>
          <p:cNvSpPr txBox="1"/>
          <p:nvPr>
            <p:ph type="title" idx="4294967295"/>
          </p:nvPr>
        </p:nvSpPr>
        <p:spPr>
          <a:xfrm>
            <a:off x="457199" y="-2"/>
            <a:ext cx="8228391" cy="1156082"/>
          </a:xfrm>
          <a:prstGeom prst="rect">
            <a:avLst/>
          </a:prstGeom>
        </p:spPr>
        <p:txBody>
          <a:bodyPr lIns="50800" tIns="50800" rIns="50800" bIns="50800"/>
          <a:lstStyle/>
          <a:p>
            <a:pPr lvl="1" defTabSz="357366">
              <a:defRPr sz="4800">
                <a:solidFill>
                  <a:srgbClr val="000080"/>
                </a:solidFill>
                <a:uFillTx/>
              </a:defRPr>
            </a:pPr>
            <a:r>
              <a:t>The 1928 Election</a:t>
            </a:r>
          </a:p>
        </p:txBody>
      </p:sp>
      <p:sp>
        <p:nvSpPr>
          <p:cNvPr id="343" name="Adolf Hitler rose to power as an anti-communist who had a plan:…"/>
          <p:cNvSpPr txBox="1"/>
          <p:nvPr>
            <p:ph type="body" sz="half" idx="4294967295"/>
          </p:nvPr>
        </p:nvSpPr>
        <p:spPr>
          <a:xfrm>
            <a:off x="457198" y="1156078"/>
            <a:ext cx="3809117" cy="5308606"/>
          </a:xfrm>
          <a:prstGeom prst="rect">
            <a:avLst/>
          </a:prstGeom>
        </p:spPr>
        <p:txBody>
          <a:bodyPr lIns="50800" tIns="50800" rIns="50800" bIns="50800" anchor="t"/>
          <a:lstStyle/>
          <a:p>
            <a:pPr marL="143750" indent="-143750" defTabSz="362925">
              <a:spcBef>
                <a:spcPts val="500"/>
              </a:spcBef>
              <a:defRPr sz="1512">
                <a:uFill>
                  <a:solidFill>
                    <a:srgbClr val="000000"/>
                  </a:solidFill>
                </a:uFill>
                <a:latin typeface="Times New Roman"/>
                <a:ea typeface="Times New Roman"/>
                <a:cs typeface="Times New Roman"/>
                <a:sym typeface="Times New Roman"/>
              </a:defRPr>
            </a:pPr>
            <a:r>
              <a:t>On the left, the Communists</a:t>
            </a:r>
          </a:p>
          <a:p>
            <a:pPr lvl="1" marL="320172" indent="-143750" defTabSz="362925">
              <a:spcBef>
                <a:spcPts val="500"/>
              </a:spcBef>
              <a:defRPr sz="1512">
                <a:uFill>
                  <a:solidFill>
                    <a:srgbClr val="000000"/>
                  </a:solidFill>
                </a:uFill>
                <a:latin typeface="Times New Roman"/>
                <a:ea typeface="Times New Roman"/>
                <a:cs typeface="Times New Roman"/>
                <a:sym typeface="Times New Roman"/>
              </a:defRPr>
            </a:pPr>
            <a:r>
              <a:t>They will not—after the murder of Luxemburg &amp; Leibknecht in the suppression of the 1919 Spartakist uprising—cooperate with the Social Democrats</a:t>
            </a:r>
          </a:p>
          <a:p>
            <a:pPr lvl="1" marL="320172" indent="-143750" defTabSz="362925">
              <a:spcBef>
                <a:spcPts val="500"/>
              </a:spcBef>
              <a:defRPr sz="1512">
                <a:uFill>
                  <a:solidFill>
                    <a:srgbClr val="000000"/>
                  </a:solidFill>
                </a:uFill>
                <a:latin typeface="Times New Roman"/>
                <a:ea typeface="Times New Roman"/>
                <a:cs typeface="Times New Roman"/>
                <a:sym typeface="Times New Roman"/>
              </a:defRPr>
            </a:pPr>
            <a:r>
              <a:t>They will do whatever Moscow says</a:t>
            </a:r>
          </a:p>
          <a:p>
            <a:pPr marL="143750" indent="-143750" defTabSz="362925">
              <a:spcBef>
                <a:spcPts val="500"/>
              </a:spcBef>
              <a:defRPr sz="1512">
                <a:uFill>
                  <a:solidFill>
                    <a:srgbClr val="000000"/>
                  </a:solidFill>
                </a:uFill>
                <a:latin typeface="Times New Roman"/>
                <a:ea typeface="Times New Roman"/>
                <a:cs typeface="Times New Roman"/>
                <a:sym typeface="Times New Roman"/>
              </a:defRPr>
            </a:pPr>
            <a:r>
              <a:t>Social Democrats thus not a natural party of government, but can hold power only by acquiescing in “lesser evil” policies of coalition partners</a:t>
            </a:r>
          </a:p>
          <a:p>
            <a:pPr marL="143750" indent="-143750" defTabSz="362925">
              <a:spcBef>
                <a:spcPts val="500"/>
              </a:spcBef>
              <a:defRPr sz="1512">
                <a:uFill>
                  <a:solidFill>
                    <a:srgbClr val="000000"/>
                  </a:solidFill>
                </a:uFill>
                <a:latin typeface="Times New Roman"/>
                <a:ea typeface="Times New Roman"/>
                <a:cs typeface="Times New Roman"/>
                <a:sym typeface="Times New Roman"/>
              </a:defRPr>
            </a:pPr>
            <a:r>
              <a:t>Democrats, (Catholic) Center, WP, &amp; (Bavarian Catholic) Center can look either left or right for coalition partners—they are the natural parties of government</a:t>
            </a:r>
          </a:p>
          <a:p>
            <a:pPr marL="143750" indent="-143750" defTabSz="362925">
              <a:spcBef>
                <a:spcPts val="500"/>
              </a:spcBef>
              <a:defRPr sz="1512">
                <a:uFill>
                  <a:solidFill>
                    <a:srgbClr val="000000"/>
                  </a:solidFill>
                </a:uFill>
                <a:latin typeface="Times New Roman"/>
                <a:ea typeface="Times New Roman"/>
                <a:cs typeface="Times New Roman"/>
                <a:sym typeface="Times New Roman"/>
              </a:defRPr>
            </a:pPr>
            <a:r>
              <a:t>The monarchist DNVP anchors the right…</a:t>
            </a:r>
          </a:p>
          <a:p>
            <a:pPr lvl="1" marL="320172" indent="-143750" defTabSz="362925">
              <a:spcBef>
                <a:spcPts val="500"/>
              </a:spcBef>
              <a:defRPr sz="1512">
                <a:uFill>
                  <a:solidFill>
                    <a:srgbClr val="000000"/>
                  </a:solidFill>
                </a:uFill>
                <a:latin typeface="Times New Roman"/>
                <a:ea typeface="Times New Roman"/>
                <a:cs typeface="Times New Roman"/>
                <a:sym typeface="Times New Roman"/>
              </a:defRPr>
            </a:pPr>
            <a:r>
              <a:t>Unclear whether it should cooperate with the government, or not</a:t>
            </a:r>
          </a:p>
          <a:p>
            <a:pPr marL="143750" indent="-143750" defTabSz="362925">
              <a:spcBef>
                <a:spcPts val="500"/>
              </a:spcBef>
              <a:defRPr sz="1512">
                <a:uFill>
                  <a:solidFill>
                    <a:srgbClr val="000000"/>
                  </a:solidFill>
                </a:uFill>
                <a:latin typeface="Times New Roman"/>
                <a:ea typeface="Times New Roman"/>
                <a:cs typeface="Times New Roman"/>
                <a:sym typeface="Times New Roman"/>
              </a:defRPr>
            </a:pPr>
            <a:r>
              <a:t>Then there are the “fringe”, with 12.1% of the vote</a:t>
            </a:r>
          </a:p>
          <a:p>
            <a:pPr lvl="1" marL="320172" indent="-143750" defTabSz="362925">
              <a:spcBef>
                <a:spcPts val="500"/>
              </a:spcBef>
              <a:defRPr sz="1512">
                <a:uFill>
                  <a:solidFill>
                    <a:srgbClr val="000000"/>
                  </a:solidFill>
                </a:uFill>
                <a:latin typeface="Times New Roman"/>
                <a:ea typeface="Times New Roman"/>
                <a:cs typeface="Times New Roman"/>
                <a:sym typeface="Times New Roman"/>
              </a:defRPr>
            </a:pPr>
            <a:r>
              <a:t>The Nazis are in the “fringe”</a:t>
            </a:r>
          </a:p>
        </p:txBody>
      </p:sp>
      <p:pic>
        <p:nvPicPr>
          <p:cNvPr id="344" name="Image" descr="Image"/>
          <p:cNvPicPr>
            <a:picLocks noChangeAspect="1"/>
          </p:cNvPicPr>
          <p:nvPr/>
        </p:nvPicPr>
        <p:blipFill>
          <a:blip r:embed="rId2">
            <a:extLst/>
          </a:blip>
          <a:stretch>
            <a:fillRect/>
          </a:stretch>
        </p:blipFill>
        <p:spPr>
          <a:xfrm>
            <a:off x="4266314" y="1156079"/>
            <a:ext cx="4419276" cy="235078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Adolf Hitler’s Rise to Power"/>
          <p:cNvSpPr txBox="1"/>
          <p:nvPr>
            <p:ph type="title" idx="4294967295"/>
          </p:nvPr>
        </p:nvSpPr>
        <p:spPr>
          <a:xfrm>
            <a:off x="457199" y="-2"/>
            <a:ext cx="8228391" cy="1156082"/>
          </a:xfrm>
          <a:prstGeom prst="rect">
            <a:avLst/>
          </a:prstGeom>
        </p:spPr>
        <p:txBody>
          <a:bodyPr lIns="50800" tIns="50800" rIns="50800" bIns="50800"/>
          <a:lstStyle/>
          <a:p>
            <a:pPr lvl="1" defTabSz="353792">
              <a:defRPr sz="4752">
                <a:solidFill>
                  <a:srgbClr val="000080"/>
                </a:solidFill>
                <a:uFillTx/>
              </a:defRPr>
            </a:pPr>
            <a:r>
              <a:t>Adolf Hitler’s Malthusianism</a:t>
            </a:r>
          </a:p>
        </p:txBody>
      </p:sp>
      <p:sp>
        <p:nvSpPr>
          <p:cNvPr id="347" name="Adolf Hitler rose to power as an anti-communist who had a plan:…"/>
          <p:cNvSpPr txBox="1"/>
          <p:nvPr>
            <p:ph type="body" sz="half" idx="4294967295"/>
          </p:nvPr>
        </p:nvSpPr>
        <p:spPr>
          <a:xfrm>
            <a:off x="457198" y="1156078"/>
            <a:ext cx="3809117" cy="5308606"/>
          </a:xfrm>
          <a:prstGeom prst="rect">
            <a:avLst/>
          </a:prstGeom>
        </p:spPr>
        <p:txBody>
          <a:bodyPr lIns="50800" tIns="50800" rIns="50800" bIns="50800" anchor="t"/>
          <a:lstStyle/>
          <a:p>
            <a:pPr marL="184822" indent="-184822" defTabSz="466618">
              <a:spcBef>
                <a:spcPts val="600"/>
              </a:spcBef>
              <a:defRPr sz="1944">
                <a:uFill>
                  <a:solidFill>
                    <a:srgbClr val="000000"/>
                  </a:solidFill>
                </a:uFill>
                <a:latin typeface="Times New Roman"/>
                <a:ea typeface="Times New Roman"/>
                <a:cs typeface="Times New Roman"/>
                <a:sym typeface="Times New Roman"/>
              </a:defRPr>
            </a:pPr>
            <a:r>
              <a:t>How to turn Germans into a </a:t>
            </a:r>
            <a:r>
              <a:rPr i="1"/>
              <a:t>Herrenvolk</a:t>
            </a:r>
            <a:r>
              <a:t>?</a:t>
            </a:r>
          </a:p>
          <a:p>
            <a:pPr marL="184822" indent="-184822" defTabSz="466618">
              <a:spcBef>
                <a:spcPts val="600"/>
              </a:spcBef>
              <a:defRPr sz="1944">
                <a:uFill>
                  <a:solidFill>
                    <a:srgbClr val="000000"/>
                  </a:solidFill>
                </a:uFill>
                <a:latin typeface="Times New Roman"/>
                <a:ea typeface="Times New Roman"/>
                <a:cs typeface="Times New Roman"/>
                <a:sym typeface="Times New Roman"/>
              </a:defRPr>
            </a:pPr>
            <a:r>
              <a:t>Adolf Hitler really hated Jews</a:t>
            </a:r>
          </a:p>
          <a:p>
            <a:pPr marL="184822" indent="-184822" defTabSz="466618">
              <a:spcBef>
                <a:spcPts val="600"/>
              </a:spcBef>
              <a:defRPr sz="1944">
                <a:uFill>
                  <a:solidFill>
                    <a:srgbClr val="000000"/>
                  </a:solidFill>
                </a:uFill>
                <a:latin typeface="Times New Roman"/>
                <a:ea typeface="Times New Roman"/>
                <a:cs typeface="Times New Roman"/>
                <a:sym typeface="Times New Roman"/>
              </a:defRPr>
            </a:pPr>
            <a:r>
              <a:t>Adolf Hitler had read too many cowboy novels by Karl May</a:t>
            </a:r>
          </a:p>
          <a:p>
            <a:pPr marL="184822" indent="-184822" defTabSz="466618">
              <a:spcBef>
                <a:spcPts val="600"/>
              </a:spcBef>
              <a:defRPr sz="1944">
                <a:uFill>
                  <a:solidFill>
                    <a:srgbClr val="000000"/>
                  </a:solidFill>
                </a:uFill>
                <a:latin typeface="Times New Roman"/>
                <a:ea typeface="Times New Roman"/>
                <a:cs typeface="Times New Roman"/>
                <a:sym typeface="Times New Roman"/>
              </a:defRPr>
            </a:pPr>
            <a:r>
              <a:t>Adolf Hitler took Malthus </a:t>
            </a:r>
            <a:r>
              <a:rPr i="1"/>
              <a:t>very</a:t>
            </a:r>
            <a:r>
              <a:t> seriously:</a:t>
            </a:r>
          </a:p>
          <a:p>
            <a:pPr lvl="1" marL="411650" indent="-184822" defTabSz="466618">
              <a:spcBef>
                <a:spcPts val="600"/>
              </a:spcBef>
              <a:defRPr sz="1944">
                <a:uFill>
                  <a:solidFill>
                    <a:srgbClr val="000000"/>
                  </a:solidFill>
                </a:uFill>
                <a:latin typeface="Times New Roman"/>
                <a:ea typeface="Times New Roman"/>
                <a:cs typeface="Times New Roman"/>
                <a:sym typeface="Times New Roman"/>
              </a:defRPr>
            </a:pPr>
            <a:r>
              <a:t>“Germany has an annual increase in population of nearly nine hundred thousand souls. The difficulty of feeding this army of new citizens must grow greater from year to year and ultimately end in catastrophe.... There were four ways of avoiding so terrible a development…”</a:t>
            </a:r>
          </a:p>
        </p:txBody>
      </p:sp>
      <p:pic>
        <p:nvPicPr>
          <p:cNvPr id="348" name="Image" descr="Image"/>
          <p:cNvPicPr>
            <a:picLocks noChangeAspect="1"/>
          </p:cNvPicPr>
          <p:nvPr/>
        </p:nvPicPr>
        <p:blipFill>
          <a:blip r:embed="rId2">
            <a:extLst/>
          </a:blip>
          <a:stretch>
            <a:fillRect/>
          </a:stretch>
        </p:blipFill>
        <p:spPr>
          <a:xfrm>
            <a:off x="4725971" y="1156079"/>
            <a:ext cx="3959619" cy="530860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Four Ways Out…"/>
          <p:cNvSpPr txBox="1"/>
          <p:nvPr>
            <p:ph type="title" idx="4294967295"/>
          </p:nvPr>
        </p:nvSpPr>
        <p:spPr>
          <a:xfrm>
            <a:off x="457199" y="-2"/>
            <a:ext cx="8228391" cy="1156082"/>
          </a:xfrm>
          <a:prstGeom prst="rect">
            <a:avLst/>
          </a:prstGeom>
        </p:spPr>
        <p:txBody>
          <a:bodyPr lIns="50800" tIns="50800" rIns="50800" bIns="50800"/>
          <a:lstStyle>
            <a:lvl1pPr defTabSz="410764">
              <a:defRPr sz="5600">
                <a:solidFill>
                  <a:srgbClr val="000080"/>
                </a:solidFill>
                <a:uFillTx/>
              </a:defRPr>
            </a:lvl1pPr>
          </a:lstStyle>
          <a:p>
            <a:pPr/>
            <a:r>
              <a:t>Four Ways Out…</a:t>
            </a:r>
          </a:p>
        </p:txBody>
      </p:sp>
      <p:sp>
        <p:nvSpPr>
          <p:cNvPr id="351" name="Birth control? That’s worse……"/>
          <p:cNvSpPr txBox="1"/>
          <p:nvPr>
            <p:ph type="body" sz="half" idx="4294967295"/>
          </p:nvPr>
        </p:nvSpPr>
        <p:spPr>
          <a:xfrm>
            <a:off x="457198" y="1156078"/>
            <a:ext cx="3948493" cy="5308606"/>
          </a:xfrm>
          <a:prstGeom prst="rect">
            <a:avLst/>
          </a:prstGeom>
        </p:spPr>
        <p:txBody>
          <a:bodyPr lIns="50800" tIns="50800" rIns="50800" bIns="50800" anchor="t"/>
          <a:lstStyle/>
          <a:p>
            <a:pPr marL="311479" indent="-311479" defTabSz="786383">
              <a:spcBef>
                <a:spcPts val="700"/>
              </a:spcBef>
              <a:defRPr sz="2000">
                <a:uFill>
                  <a:solidFill>
                    <a:srgbClr val="000000"/>
                  </a:solidFill>
                </a:uFill>
                <a:latin typeface="Times New Roman"/>
                <a:ea typeface="Times New Roman"/>
                <a:cs typeface="Times New Roman"/>
                <a:sym typeface="Times New Roman"/>
              </a:defRPr>
            </a:pPr>
            <a:r>
              <a:t>Birth control? That’s worse…</a:t>
            </a:r>
          </a:p>
          <a:p>
            <a:pPr marL="311479" indent="-311479" defTabSz="786383">
              <a:spcBef>
                <a:spcPts val="700"/>
              </a:spcBef>
              <a:defRPr sz="2000">
                <a:uFill>
                  <a:solidFill>
                    <a:srgbClr val="000000"/>
                  </a:solidFill>
                </a:uFill>
                <a:latin typeface="Times New Roman"/>
                <a:ea typeface="Times New Roman"/>
                <a:cs typeface="Times New Roman"/>
                <a:sym typeface="Times New Roman"/>
              </a:defRPr>
            </a:pPr>
            <a:r>
              <a:t>Agricultural productivity? Limited effect…</a:t>
            </a:r>
          </a:p>
          <a:p>
            <a:pPr marL="311479" indent="-311479" defTabSz="786383">
              <a:spcBef>
                <a:spcPts val="700"/>
              </a:spcBef>
              <a:defRPr sz="2000">
                <a:uFill>
                  <a:solidFill>
                    <a:srgbClr val="000000"/>
                  </a:solidFill>
                </a:uFill>
                <a:latin typeface="Times New Roman"/>
                <a:ea typeface="Times New Roman"/>
                <a:cs typeface="Times New Roman"/>
                <a:sym typeface="Times New Roman"/>
              </a:defRPr>
            </a:pPr>
            <a:r>
              <a:t>Export manufactures? “Unhealthy”—and incredibly risky given the British fleet…</a:t>
            </a:r>
          </a:p>
          <a:p>
            <a:pPr marL="311479" indent="-311479" defTabSz="786383">
              <a:spcBef>
                <a:spcPts val="700"/>
              </a:spcBef>
              <a:defRPr sz="2000">
                <a:uFill>
                  <a:solidFill>
                    <a:srgbClr val="000000"/>
                  </a:solidFill>
                </a:uFill>
                <a:latin typeface="Times New Roman"/>
                <a:ea typeface="Times New Roman"/>
                <a:cs typeface="Times New Roman"/>
                <a:sym typeface="Times New Roman"/>
              </a:defRPr>
            </a:pPr>
            <a:r>
              <a:t>“Living space”: Conquest and demographic replacement</a:t>
            </a:r>
          </a:p>
          <a:p>
            <a:pPr lvl="1" marL="693748" indent="-311479" defTabSz="786383">
              <a:spcBef>
                <a:spcPts val="700"/>
              </a:spcBef>
              <a:defRPr sz="2000">
                <a:uFill>
                  <a:solidFill>
                    <a:srgbClr val="000000"/>
                  </a:solidFill>
                </a:uFill>
                <a:latin typeface="Times New Roman"/>
                <a:ea typeface="Times New Roman"/>
                <a:cs typeface="Times New Roman"/>
                <a:sym typeface="Times New Roman"/>
              </a:defRPr>
            </a:pPr>
            <a:r>
              <a:t>Germany in a long-run fight for world domination with:</a:t>
            </a:r>
          </a:p>
          <a:p>
            <a:pPr lvl="2" marL="1076019" indent="-311479" defTabSz="786383">
              <a:spcBef>
                <a:spcPts val="700"/>
              </a:spcBef>
              <a:defRPr sz="2000">
                <a:uFill>
                  <a:solidFill>
                    <a:srgbClr val="000000"/>
                  </a:solidFill>
                </a:uFill>
                <a:latin typeface="Times New Roman"/>
                <a:ea typeface="Times New Roman"/>
                <a:cs typeface="Times New Roman"/>
                <a:sym typeface="Times New Roman"/>
              </a:defRPr>
            </a:pPr>
            <a:r>
              <a:t>Britain</a:t>
            </a:r>
          </a:p>
          <a:p>
            <a:pPr lvl="2" marL="1076019" indent="-311479" defTabSz="786383">
              <a:spcBef>
                <a:spcPts val="700"/>
              </a:spcBef>
              <a:defRPr sz="2000">
                <a:uFill>
                  <a:solidFill>
                    <a:srgbClr val="000000"/>
                  </a:solidFill>
                </a:uFill>
                <a:latin typeface="Times New Roman"/>
                <a:ea typeface="Times New Roman"/>
                <a:cs typeface="Times New Roman"/>
                <a:sym typeface="Times New Roman"/>
              </a:defRPr>
            </a:pPr>
            <a:r>
              <a:t>Russia</a:t>
            </a:r>
          </a:p>
          <a:p>
            <a:pPr lvl="2" marL="1076019" indent="-311479" defTabSz="786383">
              <a:spcBef>
                <a:spcPts val="700"/>
              </a:spcBef>
              <a:defRPr sz="2000">
                <a:uFill>
                  <a:solidFill>
                    <a:srgbClr val="000000"/>
                  </a:solidFill>
                </a:uFill>
                <a:latin typeface="Times New Roman"/>
                <a:ea typeface="Times New Roman"/>
                <a:cs typeface="Times New Roman"/>
                <a:sym typeface="Times New Roman"/>
              </a:defRPr>
            </a:pPr>
            <a:r>
              <a:t>America</a:t>
            </a:r>
          </a:p>
          <a:p>
            <a:pPr lvl="2" marL="1076019" indent="-311479" defTabSz="786383">
              <a:spcBef>
                <a:spcPts val="700"/>
              </a:spcBef>
              <a:defRPr sz="2000">
                <a:uFill>
                  <a:solidFill>
                    <a:srgbClr val="000000"/>
                  </a:solidFill>
                </a:uFill>
                <a:latin typeface="Times New Roman"/>
                <a:ea typeface="Times New Roman"/>
                <a:cs typeface="Times New Roman"/>
                <a:sym typeface="Times New Roman"/>
              </a:defRPr>
            </a:pPr>
            <a:r>
              <a:t>China? India?</a:t>
            </a:r>
          </a:p>
        </p:txBody>
      </p:sp>
      <p:pic>
        <p:nvPicPr>
          <p:cNvPr id="352" name="Image" descr="Image"/>
          <p:cNvPicPr>
            <a:picLocks noChangeAspect="1"/>
          </p:cNvPicPr>
          <p:nvPr/>
        </p:nvPicPr>
        <p:blipFill>
          <a:blip r:embed="rId2">
            <a:extLst/>
          </a:blip>
          <a:stretch>
            <a:fillRect/>
          </a:stretch>
        </p:blipFill>
        <p:spPr>
          <a:xfrm>
            <a:off x="4405689" y="1156079"/>
            <a:ext cx="4279901" cy="477520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Drang nach Osten!"/>
          <p:cNvSpPr txBox="1"/>
          <p:nvPr>
            <p:ph type="title"/>
          </p:nvPr>
        </p:nvSpPr>
        <p:spPr>
          <a:xfrm>
            <a:off x="314537" y="0"/>
            <a:ext cx="8501531" cy="1152994"/>
          </a:xfrm>
          <a:prstGeom prst="rect">
            <a:avLst/>
          </a:prstGeom>
        </p:spPr>
        <p:txBody>
          <a:bodyPr/>
          <a:lstStyle>
            <a:lvl1pPr>
              <a:defRPr b="1">
                <a:solidFill>
                  <a:srgbClr val="000080"/>
                </a:solidFill>
                <a:latin typeface="+mj-lt"/>
                <a:ea typeface="+mj-ea"/>
                <a:cs typeface="+mj-cs"/>
                <a:sym typeface="Helvetica"/>
              </a:defRPr>
            </a:lvl1pPr>
          </a:lstStyle>
          <a:p>
            <a:pPr/>
            <a:r>
              <a:t>Drang nach Osten! </a:t>
            </a:r>
          </a:p>
        </p:txBody>
      </p:sp>
      <p:sp>
        <p:nvSpPr>
          <p:cNvPr id="355" name="Adolf Hitler:…"/>
          <p:cNvSpPr txBox="1"/>
          <p:nvPr>
            <p:ph type="body" sz="half" idx="1"/>
          </p:nvPr>
        </p:nvSpPr>
        <p:spPr>
          <a:xfrm>
            <a:off x="314536" y="1152991"/>
            <a:ext cx="4263868" cy="5359961"/>
          </a:xfrm>
          <a:prstGeom prst="rect">
            <a:avLst/>
          </a:prstGeom>
        </p:spPr>
        <p:txBody>
          <a:bodyPr anchor="t"/>
          <a:lstStyle/>
          <a:p>
            <a:pPr marL="211878" indent="-211878" defTabSz="320396">
              <a:defRPr sz="1700">
                <a:latin typeface="Times New Roman"/>
                <a:ea typeface="Times New Roman"/>
                <a:cs typeface="Times New Roman"/>
                <a:sym typeface="Times New Roman"/>
              </a:defRPr>
            </a:pPr>
            <a:r>
              <a:t>Adolf Hitler:</a:t>
            </a:r>
          </a:p>
          <a:p>
            <a:pPr lvl="1" marL="558587" indent="-211878" defTabSz="320396">
              <a:defRPr sz="1700">
                <a:latin typeface="Times New Roman"/>
                <a:ea typeface="Times New Roman"/>
                <a:cs typeface="Times New Roman"/>
                <a:sym typeface="Times New Roman"/>
              </a:defRPr>
            </a:pPr>
            <a:r>
              <a:t>“We must... coolly and objectively adopt the standpoint that it can certainly not be the intention of Heaven to give one people fifty times as much land and soil in this world as another.... We must not let political boundaries obscure for us the boundaries of eternal justice…. </a:t>
            </a:r>
          </a:p>
          <a:p>
            <a:pPr lvl="1" marL="558587" indent="-211878" defTabSz="320396">
              <a:defRPr sz="1700">
                <a:latin typeface="Times New Roman"/>
                <a:ea typeface="Times New Roman"/>
                <a:cs typeface="Times New Roman"/>
                <a:sym typeface="Times New Roman"/>
              </a:defRPr>
            </a:pPr>
            <a:r>
              <a:t>“The law of self-preservation goes into effect; and what is refused to amicable methods it is up to the fist to take… If land was desired in Europe, it could be obtained by and large only at the expense of Russia….</a:t>
            </a:r>
          </a:p>
          <a:p>
            <a:pPr lvl="1" marL="558587" indent="-211878" defTabSz="320396">
              <a:defRPr sz="1700">
                <a:latin typeface="Times New Roman"/>
                <a:ea typeface="Times New Roman"/>
                <a:cs typeface="Times New Roman"/>
                <a:sym typeface="Times New Roman"/>
              </a:defRPr>
            </a:pPr>
            <a:r>
              <a:t>“The new Reich must again set itself on the march along the road of the Teutonic knights of old, to obtain by the German sword sod for the German plow and daily bread for the nation…”</a:t>
            </a:r>
          </a:p>
        </p:txBody>
      </p:sp>
      <p:pic>
        <p:nvPicPr>
          <p:cNvPr id="356" name="Cursor.png" descr="Cursor.png"/>
          <p:cNvPicPr>
            <a:picLocks noChangeAspect="1"/>
          </p:cNvPicPr>
          <p:nvPr/>
        </p:nvPicPr>
        <p:blipFill>
          <a:blip r:embed="rId2">
            <a:extLst/>
          </a:blip>
          <a:stretch>
            <a:fillRect/>
          </a:stretch>
        </p:blipFill>
        <p:spPr>
          <a:xfrm>
            <a:off x="4578401" y="1071562"/>
            <a:ext cx="4237668" cy="544139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Drang nach Osten! II"/>
          <p:cNvSpPr txBox="1"/>
          <p:nvPr>
            <p:ph type="title"/>
          </p:nvPr>
        </p:nvSpPr>
        <p:spPr>
          <a:xfrm>
            <a:off x="314537" y="0"/>
            <a:ext cx="8501531" cy="1152994"/>
          </a:xfrm>
          <a:prstGeom prst="rect">
            <a:avLst/>
          </a:prstGeom>
        </p:spPr>
        <p:txBody>
          <a:bodyPr/>
          <a:lstStyle>
            <a:lvl1pPr>
              <a:defRPr b="1">
                <a:solidFill>
                  <a:srgbClr val="000080"/>
                </a:solidFill>
                <a:latin typeface="+mj-lt"/>
                <a:ea typeface="+mj-ea"/>
                <a:cs typeface="+mj-cs"/>
                <a:sym typeface="Helvetica"/>
              </a:defRPr>
            </a:lvl1pPr>
          </a:lstStyle>
          <a:p>
            <a:pPr/>
            <a:r>
              <a:t>Drang nach Osten! II</a:t>
            </a:r>
          </a:p>
        </p:txBody>
      </p:sp>
      <p:sp>
        <p:nvSpPr>
          <p:cNvPr id="359" name="Max Weber, a German liberal:…"/>
          <p:cNvSpPr txBox="1"/>
          <p:nvPr>
            <p:ph type="body" sz="half" idx="1"/>
          </p:nvPr>
        </p:nvSpPr>
        <p:spPr>
          <a:xfrm>
            <a:off x="314537" y="1152992"/>
            <a:ext cx="4341281" cy="5251467"/>
          </a:xfrm>
          <a:prstGeom prst="rect">
            <a:avLst/>
          </a:prstGeom>
        </p:spPr>
        <p:txBody>
          <a:bodyPr anchor="t"/>
          <a:lstStyle/>
          <a:p>
            <a:pPr marL="154399" indent="-154399" defTabSz="233479">
              <a:spcBef>
                <a:spcPts val="700"/>
              </a:spcBef>
              <a:defRPr sz="1176">
                <a:latin typeface="Times New Roman"/>
                <a:ea typeface="Times New Roman"/>
                <a:cs typeface="Times New Roman"/>
                <a:sym typeface="Times New Roman"/>
              </a:defRPr>
            </a:pPr>
            <a:r>
              <a:t>Max Weber, a German liberal:</a:t>
            </a:r>
          </a:p>
          <a:p>
            <a:pPr lvl="1" marL="407052" indent="-154399" defTabSz="233479">
              <a:spcBef>
                <a:spcPts val="700"/>
              </a:spcBef>
              <a:defRPr sz="1176">
                <a:latin typeface="Times New Roman"/>
                <a:ea typeface="Times New Roman"/>
                <a:cs typeface="Times New Roman"/>
                <a:sym typeface="Times New Roman"/>
              </a:defRPr>
            </a:pPr>
            <a:r>
              <a:t>“The German character of the East [is] something that should be protected…. Our state is a national state, and... we have a right to make this demand…. The economic struggle between the nationalities follows its course even under the semblance of 'peace'. The German peasants and day-labourers of the East are… getting the worst of it in the silent and dreary struggle of everyday economic existence… abandoning their homeland to a race which stands on a lower level…. </a:t>
            </a:r>
          </a:p>
          <a:p>
            <a:pPr lvl="1" marL="407052" indent="-154399" defTabSz="233479">
              <a:spcBef>
                <a:spcPts val="700"/>
              </a:spcBef>
              <a:defRPr sz="1176">
                <a:latin typeface="Times New Roman"/>
                <a:ea typeface="Times New Roman"/>
                <a:cs typeface="Times New Roman"/>
                <a:sym typeface="Times New Roman"/>
              </a:defRPr>
            </a:pPr>
            <a:r>
              <a:t>“Here can be no truce even in the economic struggle for existence…. Certainly the vulgar conception of political economy is that it consists in working out recipes for making the world happy…. However [reality] prevents us from imagining that… elbow-room in this earthly existence can be won in any way than through the hard struggle.... The question... is not 'how will human beings feel in the future' but 'how will they be'.... </a:t>
            </a:r>
          </a:p>
          <a:p>
            <a:pPr lvl="1" marL="407052" indent="-154399" defTabSz="233479">
              <a:spcBef>
                <a:spcPts val="700"/>
              </a:spcBef>
              <a:defRPr sz="1176">
                <a:latin typeface="Times New Roman"/>
                <a:ea typeface="Times New Roman"/>
                <a:cs typeface="Times New Roman"/>
                <a:sym typeface="Times New Roman"/>
              </a:defRPr>
            </a:pPr>
            <a:r>
              <a:t>“We do not want to train up feelings of well-being in people, but rather those characteristics we think constitute the greatness and nobility of our human nature…. </a:t>
            </a:r>
          </a:p>
          <a:p>
            <a:pPr lvl="1" marL="407052" indent="-154399" defTabSz="233479">
              <a:spcBef>
                <a:spcPts val="700"/>
              </a:spcBef>
              <a:defRPr sz="1176">
                <a:latin typeface="Times New Roman"/>
                <a:ea typeface="Times New Roman"/>
                <a:cs typeface="Times New Roman"/>
                <a:sym typeface="Times New Roman"/>
              </a:defRPr>
            </a:pPr>
            <a:r>
              <a:t>“Our successors will not hold us responsible before history for the kind of economic organization we hand over to them, but rather for the amount of elbow-room we conquer for them in the world…”</a:t>
            </a:r>
          </a:p>
          <a:p>
            <a:pPr marL="154399" indent="-154399" defTabSz="233479">
              <a:spcBef>
                <a:spcPts val="700"/>
              </a:spcBef>
              <a:defRPr sz="1176">
                <a:latin typeface="Times New Roman"/>
                <a:ea typeface="Times New Roman"/>
                <a:cs typeface="Times New Roman"/>
                <a:sym typeface="Times New Roman"/>
              </a:defRPr>
            </a:pPr>
            <a:r>
              <a:t>Erich von Manstein, nee von Lewinsky…</a:t>
            </a:r>
          </a:p>
        </p:txBody>
      </p:sp>
      <p:pic>
        <p:nvPicPr>
          <p:cNvPr id="360" name="Erich_von_Manstein__ne_von_Lewinsky___.png" descr="Erich_von_Manstein__ne_von_Lewinsky___.png"/>
          <p:cNvPicPr>
            <a:picLocks noChangeAspect="1"/>
          </p:cNvPicPr>
          <p:nvPr/>
        </p:nvPicPr>
        <p:blipFill>
          <a:blip r:embed="rId2">
            <a:extLst/>
          </a:blip>
          <a:stretch>
            <a:fillRect/>
          </a:stretch>
        </p:blipFill>
        <p:spPr>
          <a:xfrm>
            <a:off x="4655815" y="1152992"/>
            <a:ext cx="4160254" cy="525146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review: Next Time"/>
          <p:cNvSpPr txBox="1"/>
          <p:nvPr>
            <p:ph type="title" idx="4294967295"/>
          </p:nvPr>
        </p:nvSpPr>
        <p:spPr>
          <a:xfrm>
            <a:off x="277663" y="-3"/>
            <a:ext cx="8572501" cy="1267128"/>
          </a:xfrm>
          <a:prstGeom prst="rect">
            <a:avLst/>
          </a:prstGeom>
        </p:spPr>
        <p:txBody>
          <a:bodyPr lIns="45718" tIns="45718" rIns="45718" bIns="45718"/>
          <a:lstStyle>
            <a:lvl1pPr>
              <a:defRPr sz="6000"/>
            </a:lvl1pPr>
          </a:lstStyle>
          <a:p>
            <a:pPr/>
            <a:r>
              <a:t>Preview</a:t>
            </a:r>
          </a:p>
        </p:txBody>
      </p:sp>
      <p:sp>
        <p:nvSpPr>
          <p:cNvPr id="189" name="On to Chapter 3: Globalizing the World, 1870-1914 (&amp; Eichengreen, 1&amp;2):…"/>
          <p:cNvSpPr txBox="1"/>
          <p:nvPr/>
        </p:nvSpPr>
        <p:spPr>
          <a:xfrm>
            <a:off x="277663" y="1267123"/>
            <a:ext cx="8572501" cy="53975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429768">
              <a:spcBef>
                <a:spcPts val="1200"/>
              </a:spcBef>
            </a:pPr>
            <a:r>
              <a:t>Communism and Fascism</a:t>
            </a:r>
          </a:p>
          <a:p>
            <a:pPr marL="226193" indent="-226193" defTabSz="429768">
              <a:spcBef>
                <a:spcPts val="800"/>
              </a:spcBef>
              <a:buSzPct val="100000"/>
              <a:buChar char="•"/>
              <a:defRPr b="0" sz="2400">
                <a:latin typeface="Times New Roman"/>
                <a:ea typeface="Times New Roman"/>
                <a:cs typeface="Times New Roman"/>
                <a:sym typeface="Times New Roman"/>
              </a:defRPr>
            </a:pPr>
            <a:r>
              <a:t>Preview &amp; review (5 min)</a:t>
            </a:r>
          </a:p>
          <a:p>
            <a:pPr marL="226193" indent="-226193" defTabSz="429768">
              <a:spcBef>
                <a:spcPts val="800"/>
              </a:spcBef>
              <a:buSzPct val="100000"/>
              <a:buChar char="•"/>
              <a:defRPr b="0" sz="2400">
                <a:latin typeface="Times New Roman"/>
                <a:ea typeface="Times New Roman"/>
                <a:cs typeface="Times New Roman"/>
                <a:sym typeface="Times New Roman"/>
              </a:defRPr>
            </a:pPr>
            <a:r>
              <a:t>Administration (5 min)</a:t>
            </a:r>
          </a:p>
          <a:p>
            <a:pPr marL="226193" indent="-226193" defTabSz="429768">
              <a:spcBef>
                <a:spcPts val="800"/>
              </a:spcBef>
              <a:buSzPct val="100000"/>
              <a:buChar char="•"/>
              <a:defRPr b="0" sz="2400">
                <a:latin typeface="Times New Roman"/>
                <a:ea typeface="Times New Roman"/>
                <a:cs typeface="Times New Roman"/>
                <a:sym typeface="Times New Roman"/>
              </a:defRPr>
            </a:pPr>
            <a:r>
              <a:t>Lecture: Alternatives to the ‘classical liberal’ </a:t>
            </a:r>
            <a:r>
              <a:rPr i="1"/>
              <a:t>laissez-faire</a:t>
            </a:r>
            <a:r>
              <a:t> order (5 min)</a:t>
            </a:r>
          </a:p>
          <a:p>
            <a:pPr marL="226193" indent="-226193" defTabSz="429768">
              <a:spcBef>
                <a:spcPts val="800"/>
              </a:spcBef>
              <a:buSzPct val="100000"/>
              <a:buChar char="•"/>
              <a:defRPr b="0" sz="2400">
                <a:latin typeface="Times New Roman"/>
                <a:ea typeface="Times New Roman"/>
                <a:cs typeface="Times New Roman"/>
                <a:sym typeface="Times New Roman"/>
              </a:defRPr>
            </a:pPr>
            <a:r>
              <a:t>Lecture: Really-existing socialism (20 min) </a:t>
            </a:r>
          </a:p>
          <a:p>
            <a:pPr marL="226193" indent="-226193" defTabSz="429768">
              <a:spcBef>
                <a:spcPts val="800"/>
              </a:spcBef>
              <a:buSzPct val="100000"/>
              <a:buChar char="•"/>
              <a:defRPr b="0" sz="2400">
                <a:latin typeface="Times New Roman"/>
                <a:ea typeface="Times New Roman"/>
                <a:cs typeface="Times New Roman"/>
                <a:sym typeface="Times New Roman"/>
              </a:defRPr>
            </a:pPr>
            <a:r>
              <a:t>Review (20 min)</a:t>
            </a:r>
          </a:p>
          <a:p>
            <a:pPr marL="226193" indent="-226193" defTabSz="429768">
              <a:spcBef>
                <a:spcPts val="800"/>
              </a:spcBef>
              <a:buSzPct val="100000"/>
              <a:buChar char="•"/>
              <a:defRPr b="0" sz="2400">
                <a:latin typeface="Times New Roman"/>
                <a:ea typeface="Times New Roman"/>
                <a:cs typeface="Times New Roman"/>
                <a:sym typeface="Times New Roman"/>
              </a:defRPr>
            </a:pPr>
            <a:r>
              <a:t>Lecture: Tyranny (15 min)</a:t>
            </a:r>
          </a:p>
          <a:p>
            <a:pPr marL="226193" indent="-226193" defTabSz="429768">
              <a:spcBef>
                <a:spcPts val="800"/>
              </a:spcBef>
              <a:buSzPct val="100000"/>
              <a:buChar char="•"/>
              <a:defRPr b="0" sz="2400">
                <a:latin typeface="Times New Roman"/>
                <a:ea typeface="Times New Roman"/>
                <a:cs typeface="Times New Roman"/>
                <a:sym typeface="Times New Roman"/>
              </a:defRPr>
            </a:pPr>
            <a:r>
              <a:t>Takeaways from this lecture (5 min)</a:t>
            </a:r>
          </a:p>
          <a:p>
            <a:pPr marL="226193" indent="-226193" defTabSz="429768">
              <a:spcBef>
                <a:spcPts val="800"/>
              </a:spcBef>
              <a:buSzPct val="100000"/>
              <a:buChar char="•"/>
              <a:defRPr b="0" sz="2400">
                <a:latin typeface="Times New Roman"/>
                <a:ea typeface="Times New Roman"/>
                <a:cs typeface="Times New Roman"/>
                <a:sym typeface="Times New Roman"/>
              </a:defRPr>
            </a:pPr>
            <a:r>
              <a:t>Preview of the next lecture (5 min)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Preview: Next Time"/>
          <p:cNvSpPr txBox="1"/>
          <p:nvPr>
            <p:ph type="title" idx="4294967295"/>
          </p:nvPr>
        </p:nvSpPr>
        <p:spPr>
          <a:xfrm>
            <a:off x="277663" y="-3"/>
            <a:ext cx="8572501" cy="1267128"/>
          </a:xfrm>
          <a:prstGeom prst="rect">
            <a:avLst/>
          </a:prstGeom>
        </p:spPr>
        <p:txBody>
          <a:bodyPr lIns="45718" tIns="45718" rIns="45718" bIns="45718"/>
          <a:lstStyle>
            <a:lvl1pPr defTabSz="402336">
              <a:defRPr sz="5200"/>
            </a:lvl1pPr>
          </a:lstStyle>
          <a:p>
            <a:pPr/>
            <a:r>
              <a:t>Takeaways from Last Time</a:t>
            </a:r>
          </a:p>
        </p:txBody>
      </p:sp>
      <p:sp>
        <p:nvSpPr>
          <p:cNvPr id="192" name="On to Chapter 3: Globalizing the World, 1870-1914 (&amp; Eichengreen, 1&amp;2):…"/>
          <p:cNvSpPr txBox="1"/>
          <p:nvPr>
            <p:ph type="body" idx="4294967295"/>
          </p:nvPr>
        </p:nvSpPr>
        <p:spPr>
          <a:xfrm>
            <a:off x="277663" y="1267123"/>
            <a:ext cx="8572501" cy="5397502"/>
          </a:xfrm>
          <a:prstGeom prst="rect">
            <a:avLst/>
          </a:prstGeom>
        </p:spPr>
        <p:txBody>
          <a:bodyPr lIns="45718" tIns="45718" rIns="45718" bIns="45718" anchor="t"/>
          <a:lstStyle/>
          <a:p>
            <a:pPr marL="0" indent="0" defTabSz="429768">
              <a:spcBef>
                <a:spcPts val="0"/>
              </a:spcBef>
              <a:buSzTx/>
              <a:buNone/>
              <a:defRPr b="1" sz="2200">
                <a:uFill>
                  <a:solidFill>
                    <a:srgbClr val="000000"/>
                  </a:solidFill>
                </a:uFill>
                <a:latin typeface="+mj-lt"/>
                <a:ea typeface="+mj-ea"/>
                <a:cs typeface="+mj-cs"/>
                <a:sym typeface="Helvetica"/>
              </a:defRPr>
            </a:pPr>
            <a:r>
              <a:t>From Climbing Out of the Great Depression: Lecture &amp; Ch. 13</a:t>
            </a:r>
          </a:p>
          <a:p>
            <a:pPr marL="0" indent="0" defTabSz="429768">
              <a:spcBef>
                <a:spcPts val="0"/>
              </a:spcBef>
              <a:buSzTx/>
              <a:buNone/>
              <a:defRPr b="1" sz="2200">
                <a:uFill>
                  <a:solidFill>
                    <a:srgbClr val="000000"/>
                  </a:solidFill>
                </a:uFill>
                <a:latin typeface="+mj-lt"/>
                <a:ea typeface="+mj-ea"/>
                <a:cs typeface="+mj-cs"/>
                <a:sym typeface="Helvetica"/>
              </a:defRPr>
            </a:pP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Monetary policy and the Great Depression: those countries that abandoned “orthodoxy” and concerns about inflation first and strongest were among those who did the best in pulling out…</a:t>
            </a: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Solidified the idea that the business cycle was not the weather—but that the government had a responsibility to at least try to maintain full employment</a:t>
            </a: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Expansion of the government’s role: if the government could and should stabilize employment at a relatively high level, didn’t that mean that the presumption that government should not do other things ought to be reconsidered as well?</a:t>
            </a:r>
          </a:p>
          <a:p>
            <a:pPr marL="240631" indent="-240631" defTabSz="429768">
              <a:spcBef>
                <a:spcPts val="0"/>
              </a:spcBef>
              <a:buSzPct val="100000"/>
              <a:buAutoNum type="arabicPeriod" startAt="1"/>
              <a:defRPr sz="1800">
                <a:uFill>
                  <a:solidFill>
                    <a:srgbClr val="000000"/>
                  </a:solidFill>
                </a:uFill>
                <a:latin typeface="Times New Roman"/>
                <a:ea typeface="Times New Roman"/>
                <a:cs typeface="Times New Roman"/>
                <a:sym typeface="Times New Roman"/>
              </a:defRPr>
            </a:pPr>
            <a:r>
              <a:t>The New Deal: Roosevelt trying everything and reinforcing apparent success; moved America left only because the center-right Hoover had been in power when the Depression started; elsewhere—to the great surprise of lefties—economic troubles shifted electorates and politicians right, rather than left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o Your iClickers"/>
          <p:cNvSpPr txBox="1"/>
          <p:nvPr>
            <p:ph type="title"/>
          </p:nvPr>
        </p:nvSpPr>
        <p:spPr>
          <a:xfrm>
            <a:off x="371389" y="-1"/>
            <a:ext cx="8341554" cy="1071564"/>
          </a:xfrm>
          <a:prstGeom prst="rect">
            <a:avLst/>
          </a:prstGeom>
        </p:spPr>
        <p:txBody>
          <a:bodyPr/>
          <a:lstStyle/>
          <a:p>
            <a:pPr/>
            <a:r>
              <a:t>To Your iClickers</a:t>
            </a:r>
          </a:p>
        </p:txBody>
      </p:sp>
      <p:sp>
        <p:nvSpPr>
          <p:cNvPr id="195" name="The Great Depression started when…"/>
          <p:cNvSpPr txBox="1"/>
          <p:nvPr>
            <p:ph type="body" idx="1"/>
          </p:nvPr>
        </p:nvSpPr>
        <p:spPr>
          <a:xfrm>
            <a:off x="371389" y="1071561"/>
            <a:ext cx="8427771" cy="5311435"/>
          </a:xfrm>
          <a:prstGeom prst="rect">
            <a:avLst/>
          </a:prstGeom>
        </p:spPr>
        <p:txBody>
          <a:bodyPr anchor="t"/>
          <a:lstStyle/>
          <a:p>
            <a:pPr marL="0" indent="0" defTabSz="377903">
              <a:spcBef>
                <a:spcPts val="700"/>
              </a:spcBef>
              <a:buSzTx/>
              <a:buNone/>
              <a:defRPr b="1" sz="2200">
                <a:latin typeface="+mj-lt"/>
                <a:ea typeface="+mj-ea"/>
                <a:cs typeface="+mj-cs"/>
                <a:sym typeface="Helvetica"/>
              </a:defRPr>
            </a:pPr>
            <a:r>
              <a:t>The Great Depression started when</a:t>
            </a:r>
          </a:p>
          <a:p>
            <a:pPr marL="0" indent="0" defTabSz="377903">
              <a:spcBef>
                <a:spcPts val="700"/>
              </a:spcBef>
              <a:buSzTx/>
              <a:buNone/>
              <a:defRPr b="1" sz="2200">
                <a:latin typeface="+mj-lt"/>
                <a:ea typeface="+mj-ea"/>
                <a:cs typeface="+mj-cs"/>
                <a:sym typeface="Helvetica"/>
              </a:defRPr>
            </a:pPr>
          </a:p>
          <a:p>
            <a:pPr marL="368968" indent="-368968" defTabSz="377903">
              <a:spcBef>
                <a:spcPts val="700"/>
              </a:spcBef>
              <a:buSzPct val="100000"/>
              <a:buAutoNum type="alphaUcPeriod" startAt="1"/>
              <a:defRPr sz="2200"/>
            </a:pPr>
            <a:r>
              <a:t>Germany refused to make reparations payments in 1924, which led to a French occupation of Germany’s Rhineland provinces, which caused a European recession, which then snowballed</a:t>
            </a:r>
          </a:p>
          <a:p>
            <a:pPr marL="368968" indent="-368968" defTabSz="377903">
              <a:spcBef>
                <a:spcPts val="700"/>
              </a:spcBef>
              <a:buSzPct val="100000"/>
              <a:buAutoNum type="alphaUcPeriod" startAt="1"/>
              <a:defRPr sz="2200"/>
            </a:pPr>
            <a:r>
              <a:t>Britain returned to the gold standard in 1925, and then raised interest rates to support its high gold parity, which caused a recession in Britain, which then snowballed.</a:t>
            </a:r>
          </a:p>
          <a:p>
            <a:pPr marL="368968" indent="-368968" defTabSz="377903">
              <a:spcBef>
                <a:spcPts val="700"/>
              </a:spcBef>
              <a:buSzPct val="100000"/>
              <a:buAutoNum type="alphaUcPeriod" startAt="1"/>
              <a:defRPr sz="2200"/>
            </a:pPr>
            <a:r>
              <a:t>A stock market crash in the U.S. in the fall of 1929 caused a big recession in the U.S., which then snowballed</a:t>
            </a:r>
          </a:p>
          <a:p>
            <a:pPr marL="368968" indent="-368968" defTabSz="377903">
              <a:spcBef>
                <a:spcPts val="700"/>
              </a:spcBef>
              <a:buSzPct val="100000"/>
              <a:buAutoNum type="alphaUcPeriod" startAt="1"/>
              <a:defRPr sz="2200"/>
            </a:pPr>
            <a:r>
              <a:t>Expectations of a Democratic victory in the 1932 presidential election led to a collapse of investment in 1931 which caused a recession in the U.S., which then snowballed</a:t>
            </a:r>
          </a:p>
          <a:p>
            <a:pPr marL="368968" indent="-368968" defTabSz="377903">
              <a:spcBef>
                <a:spcPts val="700"/>
              </a:spcBef>
              <a:buSzPct val="100000"/>
              <a:buAutoNum type="alphaUcPeriod" startAt="1"/>
              <a:defRPr sz="2200"/>
            </a:pPr>
            <a:r>
              <a:t>None of the above.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Office Hours"/>
          <p:cNvSpPr txBox="1"/>
          <p:nvPr>
            <p:ph type="title" idx="4294967295"/>
          </p:nvPr>
        </p:nvSpPr>
        <p:spPr>
          <a:xfrm>
            <a:off x="277663" y="-3"/>
            <a:ext cx="8572501" cy="1267128"/>
          </a:xfrm>
          <a:prstGeom prst="rect">
            <a:avLst/>
          </a:prstGeom>
        </p:spPr>
        <p:txBody>
          <a:bodyPr lIns="45718" tIns="45718" rIns="45718" bIns="45718"/>
          <a:lstStyle>
            <a:lvl1pPr defTabSz="288036">
              <a:defRPr sz="3700"/>
            </a:lvl1pPr>
          </a:lstStyle>
          <a:p>
            <a:pPr/>
            <a:r>
              <a:t>Econ 115: Administration: Office Hours &amp;c.</a:t>
            </a:r>
          </a:p>
        </p:txBody>
      </p:sp>
      <p:sp>
        <p:nvSpPr>
          <p:cNvPr id="198" name="When should I have my office hours?…"/>
          <p:cNvSpPr txBox="1"/>
          <p:nvPr>
            <p:ph type="body" idx="4294967295"/>
          </p:nvPr>
        </p:nvSpPr>
        <p:spPr>
          <a:xfrm>
            <a:off x="277663" y="1267120"/>
            <a:ext cx="8572501" cy="5397505"/>
          </a:xfrm>
          <a:prstGeom prst="rect">
            <a:avLst/>
          </a:prstGeom>
        </p:spPr>
        <p:txBody>
          <a:bodyPr lIns="45718" tIns="45718" rIns="45718" bIns="45718" anchor="t"/>
          <a:lstStyle/>
          <a:p>
            <a:pPr marL="0" indent="0" defTabSz="254247">
              <a:spcBef>
                <a:spcPts val="600"/>
              </a:spcBef>
              <a:buSzTx/>
              <a:buNone/>
              <a:defRPr b="1" sz="2000">
                <a:uFill>
                  <a:solidFill>
                    <a:srgbClr val="000000"/>
                  </a:solidFill>
                </a:uFill>
                <a:latin typeface="+mj-lt"/>
                <a:ea typeface="+mj-ea"/>
                <a:cs typeface="+mj-cs"/>
                <a:sym typeface="Helvetica"/>
              </a:defRPr>
            </a:pPr>
            <a:r>
              <a:t>DeLong: Office Hours</a:t>
            </a:r>
          </a:p>
          <a:p>
            <a:pPr marL="0" indent="0" defTabSz="254247">
              <a:spcBef>
                <a:spcPts val="600"/>
              </a:spcBef>
              <a:buSzTx/>
              <a:buNone/>
              <a:defRPr sz="1600">
                <a:uFill>
                  <a:solidFill>
                    <a:srgbClr val="000000"/>
                  </a:solidFill>
                </a:uFill>
                <a:latin typeface="+mj-lt"/>
                <a:ea typeface="+mj-ea"/>
                <a:cs typeface="+mj-cs"/>
                <a:sym typeface="Helvetica"/>
              </a:defRPr>
            </a:pPr>
            <a:r>
              <a:t>M 11:10-12:40, Blum Hall 200B</a:t>
            </a:r>
          </a:p>
          <a:p>
            <a:pPr marL="0" indent="0" defTabSz="254247">
              <a:spcBef>
                <a:spcPts val="600"/>
              </a:spcBef>
              <a:buSzTx/>
              <a:buNone/>
              <a:defRPr sz="1600">
                <a:uFill>
                  <a:solidFill>
                    <a:srgbClr val="000000"/>
                  </a:solidFill>
                </a:uFill>
                <a:latin typeface="+mj-lt"/>
                <a:ea typeface="+mj-ea"/>
                <a:cs typeface="+mj-cs"/>
                <a:sym typeface="Helvetica"/>
              </a:defRPr>
            </a:pPr>
            <a:r>
              <a:t>T 11:15-12:00, Blum Hall 200B</a:t>
            </a:r>
          </a:p>
          <a:p>
            <a:pPr marL="0" indent="0" defTabSz="254247">
              <a:spcBef>
                <a:spcPts val="600"/>
              </a:spcBef>
              <a:buSzTx/>
              <a:buNone/>
              <a:defRPr sz="1600">
                <a:uFill>
                  <a:solidFill>
                    <a:srgbClr val="000000"/>
                  </a:solidFill>
                </a:uFill>
                <a:latin typeface="+mj-lt"/>
                <a:ea typeface="+mj-ea"/>
                <a:cs typeface="+mj-cs"/>
                <a:sym typeface="Helvetica"/>
              </a:defRPr>
            </a:pPr>
            <a:r>
              <a:t>By appointment in Blum Hall 200B, Evans 691A, or elsewhere: email &lt;</a:t>
            </a:r>
            <a:r>
              <a:rPr u="sng">
                <a:solidFill>
                  <a:srgbClr val="0000FF"/>
                </a:solidFill>
                <a:uFill>
                  <a:solidFill>
                    <a:srgbClr val="0000FF"/>
                  </a:solidFill>
                </a:uFill>
                <a:hlinkClick r:id="rId2" invalidUrl="" action="" tgtFrame="" tooltip="" history="1" highlightClick="0" endSnd="0"/>
              </a:rPr>
              <a:t>delong@econ.berkeley.edu</a:t>
            </a:r>
            <a:r>
              <a:t>&gt; Sign up at: &lt;</a:t>
            </a:r>
            <a:r>
              <a:rPr u="sng">
                <a:solidFill>
                  <a:srgbClr val="0000FF"/>
                </a:solidFill>
                <a:uFill>
                  <a:solidFill>
                    <a:srgbClr val="0000FF"/>
                  </a:solidFill>
                </a:uFill>
                <a:hlinkClick r:id="rId3" invalidUrl="" action="" tgtFrame="" tooltip="" history="1" highlightClick="0" endSnd="0"/>
              </a:rPr>
              <a:t>https://www.icloud.com/numbers/0leoOOlezWp6BYKSiPJhdXy7Q</a:t>
            </a:r>
            <a:r>
              <a:t>&gt;</a:t>
            </a:r>
          </a:p>
          <a:p>
            <a:pPr marL="0" indent="0" defTabSz="254247">
              <a:spcBef>
                <a:spcPts val="600"/>
              </a:spcBef>
              <a:buSzTx/>
              <a:buNone/>
              <a:defRPr b="1" sz="1600">
                <a:uFill>
                  <a:solidFill>
                    <a:srgbClr val="000000"/>
                  </a:solidFill>
                </a:uFill>
                <a:latin typeface="+mj-lt"/>
                <a:ea typeface="+mj-ea"/>
                <a:cs typeface="+mj-cs"/>
                <a:sym typeface="Helvetica"/>
              </a:defRPr>
            </a:pPr>
          </a:p>
          <a:p>
            <a:pPr marL="0" indent="0" defTabSz="254247">
              <a:spcBef>
                <a:spcPts val="600"/>
              </a:spcBef>
              <a:buSzTx/>
              <a:buNone/>
              <a:defRPr b="1"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r>
              <a:t>Read: </a:t>
            </a:r>
            <a:r>
              <a:rPr b="0"/>
              <a:t>DeLong, chapter 11 &amp; 12</a:t>
            </a:r>
          </a:p>
          <a:p>
            <a:pPr marL="0" indent="0" defTabSz="260374">
              <a:spcBef>
                <a:spcPts val="600"/>
              </a:spcBef>
              <a:buSzTx/>
              <a:buNone/>
              <a:defRPr b="1" sz="1600">
                <a:uFill>
                  <a:solidFill>
                    <a:srgbClr val="000000"/>
                  </a:solidFill>
                </a:uFill>
                <a:latin typeface="+mj-lt"/>
                <a:ea typeface="+mj-ea"/>
                <a:cs typeface="+mj-cs"/>
                <a:sym typeface="Helvetica"/>
              </a:defRPr>
            </a:pPr>
            <a:r>
              <a:t>Slides:</a:t>
            </a:r>
            <a:r>
              <a:rPr b="0"/>
              <a:t> &lt;</a:t>
            </a:r>
            <a:r>
              <a:rPr b="0" u="sng">
                <a:solidFill>
                  <a:srgbClr val="0000FF"/>
                </a:solidFill>
                <a:uFill>
                  <a:solidFill>
                    <a:srgbClr val="0000FF"/>
                  </a:solidFill>
                </a:uFill>
                <a:hlinkClick r:id="rId4" invalidUrl="" action="" tgtFrame="" tooltip="" history="1" highlightClick="0" endSnd="0"/>
              </a:rPr>
              <a:t>https://github.com/braddelong/public-files/blob/master/econ-115-lecture-8.pptx</a:t>
            </a:r>
            <a:r>
              <a:rPr b="0"/>
              <a:t>&gt;</a:t>
            </a:r>
          </a:p>
          <a:p>
            <a:pPr marL="0" indent="0" defTabSz="260374">
              <a:spcBef>
                <a:spcPts val="600"/>
              </a:spcBef>
              <a:buSzTx/>
              <a:buNone/>
              <a:defRPr b="1" sz="1600">
                <a:uFill>
                  <a:solidFill>
                    <a:srgbClr val="000000"/>
                  </a:solidFill>
                </a:uFill>
                <a:latin typeface="+mj-lt"/>
                <a:ea typeface="+mj-ea"/>
                <a:cs typeface="+mj-cs"/>
                <a:sym typeface="Helvetica"/>
              </a:defRPr>
            </a:pPr>
            <a:r>
              <a:t>Do: </a:t>
            </a:r>
            <a:r>
              <a:rPr b="0"/>
              <a:t>Understanding the Great Depression &lt;</a:t>
            </a:r>
            <a:r>
              <a:rPr b="0" u="sng">
                <a:solidFill>
                  <a:srgbClr val="0000FF"/>
                </a:solidFill>
                <a:uFill>
                  <a:solidFill>
                    <a:srgbClr val="0000FF"/>
                  </a:solidFill>
                </a:uFill>
                <a:hlinkClick r:id="rId5" invalidUrl="" action="" tgtFrame="" tooltip="" history="1" highlightClick="0" endSnd="0"/>
              </a:rPr>
              <a:t>https://bcourses.berkeley.edu/courses/1487684/assignments/8052000</a:t>
            </a:r>
            <a:r>
              <a:rPr b="0"/>
              <a:t>&gt;; due Mar 8</a:t>
            </a:r>
          </a:p>
          <a:p>
            <a:pPr marL="0" indent="0" defTabSz="260374">
              <a:spcBef>
                <a:spcPts val="600"/>
              </a:spcBef>
              <a:buSzTx/>
              <a:buNone/>
              <a:defRPr sz="1600">
                <a:uFill>
                  <a:solidFill>
                    <a:srgbClr val="000000"/>
                  </a:solidFill>
                </a:uFill>
                <a:latin typeface="+mj-lt"/>
                <a:ea typeface="+mj-ea"/>
                <a:cs typeface="+mj-cs"/>
                <a:sym typeface="Helvetica"/>
              </a:defRPr>
            </a:pPr>
          </a:p>
          <a:p>
            <a:pPr marL="0" indent="0" defTabSz="260374">
              <a:spcBef>
                <a:spcPts val="600"/>
              </a:spcBef>
              <a:buSzTx/>
              <a:buNone/>
              <a:defRPr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p>
          <a:p>
            <a:pPr marL="0" indent="0" defTabSz="260374">
              <a:spcBef>
                <a:spcPts val="600"/>
              </a:spcBef>
              <a:buSzTx/>
              <a:buNone/>
              <a:defRPr b="1" sz="1600">
                <a:uFill>
                  <a:solidFill>
                    <a:srgbClr val="000000"/>
                  </a:solidFill>
                </a:uFill>
                <a:latin typeface="+mj-lt"/>
                <a:ea typeface="+mj-ea"/>
                <a:cs typeface="+mj-cs"/>
                <a:sym typeface="Helvetica"/>
              </a:defRPr>
            </a:pPr>
            <a:r>
              <a:t>Memo: bCourses website &lt;</a:t>
            </a:r>
            <a:r>
              <a:rPr u="sng">
                <a:solidFill>
                  <a:srgbClr val="0000FF"/>
                </a:solidFill>
                <a:uFill>
                  <a:solidFill>
                    <a:srgbClr val="0000FF"/>
                  </a:solidFill>
                </a:uFill>
                <a:hlinkClick r:id="rId6" invalidUrl="" action="" tgtFrame="" tooltip="" history="1" highlightClick="0" endSnd="0"/>
              </a:rPr>
              <a:t>https://bcourses.berkeley.edu/courses/1487684</a:t>
            </a:r>
            <a:r>
              <a:t>&gt;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Alternatives to Let-It-Alone Market Society"/>
          <p:cNvSpPr txBox="1"/>
          <p:nvPr>
            <p:ph type="title" idx="4294967295"/>
          </p:nvPr>
        </p:nvSpPr>
        <p:spPr>
          <a:xfrm>
            <a:off x="457199" y="-2"/>
            <a:ext cx="8228391" cy="1023143"/>
          </a:xfrm>
          <a:prstGeom prst="rect">
            <a:avLst/>
          </a:prstGeom>
        </p:spPr>
        <p:txBody>
          <a:bodyPr lIns="50800" tIns="50800" rIns="50800" bIns="50800"/>
          <a:lstStyle>
            <a:lvl1pPr defTabSz="238244">
              <a:defRPr sz="3100">
                <a:uFillTx/>
              </a:defRPr>
            </a:lvl1pPr>
          </a:lstStyle>
          <a:p>
            <a:pPr/>
            <a:r>
              <a:t>Alternatives to Let-It-Alone Market Society</a:t>
            </a:r>
          </a:p>
        </p:txBody>
      </p:sp>
      <p:sp>
        <p:nvSpPr>
          <p:cNvPr id="201" name="Laissez-Faire Capitalism Failed in the Depression:…"/>
          <p:cNvSpPr txBox="1"/>
          <p:nvPr>
            <p:ph type="body" sz="half" idx="4294967295"/>
          </p:nvPr>
        </p:nvSpPr>
        <p:spPr>
          <a:xfrm>
            <a:off x="457198" y="1023138"/>
            <a:ext cx="4179582" cy="5497322"/>
          </a:xfrm>
          <a:prstGeom prst="rect">
            <a:avLst/>
          </a:prstGeom>
        </p:spPr>
        <p:txBody>
          <a:bodyPr lIns="50800" tIns="50800" rIns="50800" bIns="50800" anchor="t"/>
          <a:lstStyle/>
          <a:p>
            <a:pPr marL="0" indent="0" defTabSz="309432">
              <a:spcBef>
                <a:spcPts val="1200"/>
              </a:spcBef>
              <a:buSzTx/>
              <a:buNone/>
              <a:defRPr b="1" sz="2100">
                <a:uFill>
                  <a:solidFill>
                    <a:srgbClr val="000000"/>
                  </a:solidFill>
                </a:uFill>
                <a:latin typeface="+mj-lt"/>
                <a:ea typeface="+mj-ea"/>
                <a:cs typeface="+mj-cs"/>
                <a:sym typeface="Helvetica"/>
              </a:defRPr>
            </a:pPr>
            <a:r>
              <a:t>Laissez-Faire Capitalism Failed in the Depression:</a:t>
            </a:r>
          </a:p>
          <a:p>
            <a:pPr marL="260773" indent="-260773" defTabSz="658368">
              <a:spcBef>
                <a:spcPts val="600"/>
              </a:spcBef>
              <a:defRPr sz="1700">
                <a:uFill>
                  <a:solidFill>
                    <a:srgbClr val="000000"/>
                  </a:solidFill>
                </a:uFill>
                <a:latin typeface="Times New Roman"/>
                <a:ea typeface="Times New Roman"/>
                <a:cs typeface="Times New Roman"/>
                <a:sym typeface="Times New Roman"/>
              </a:defRPr>
            </a:pPr>
            <a:r>
              <a:t>The aristocratic-landlord-military Old Order had bankrupted itself with WWI.</a:t>
            </a:r>
          </a:p>
          <a:p>
            <a:pPr marL="260773" indent="-260773" defTabSz="658368">
              <a:spcBef>
                <a:spcPts val="600"/>
              </a:spcBef>
              <a:defRPr sz="1700">
                <a:uFill>
                  <a:solidFill>
                    <a:srgbClr val="000000"/>
                  </a:solidFill>
                </a:uFill>
                <a:latin typeface="Times New Roman"/>
                <a:ea typeface="Times New Roman"/>
                <a:cs typeface="Times New Roman"/>
                <a:sym typeface="Times New Roman"/>
              </a:defRPr>
            </a:pPr>
            <a:r>
              <a:t>The financial-business Old Order bankrupted itself with its insistence on austerity and on the gold standard—“tough it out” </a:t>
            </a:r>
          </a:p>
          <a:p>
            <a:pPr marL="260773" indent="-260773" defTabSz="658368">
              <a:spcBef>
                <a:spcPts val="600"/>
              </a:spcBef>
              <a:defRPr sz="1700">
                <a:uFill>
                  <a:solidFill>
                    <a:srgbClr val="000000"/>
                  </a:solidFill>
                </a:uFill>
                <a:latin typeface="Times New Roman"/>
                <a:ea typeface="Times New Roman"/>
                <a:cs typeface="Times New Roman"/>
                <a:sym typeface="Times New Roman"/>
              </a:defRPr>
            </a:pPr>
            <a:r>
              <a:t>Socialists confidently predicted that capitalist breakdown would empower left-wing revolution</a:t>
            </a:r>
          </a:p>
          <a:p>
            <a:pPr lvl="1" marL="580812" indent="-260773" defTabSz="658368">
              <a:spcBef>
                <a:spcPts val="600"/>
              </a:spcBef>
              <a:defRPr sz="1700">
                <a:uFill>
                  <a:solidFill>
                    <a:srgbClr val="000000"/>
                  </a:solidFill>
                </a:uFill>
                <a:latin typeface="Times New Roman"/>
                <a:ea typeface="Times New Roman"/>
                <a:cs typeface="Times New Roman"/>
                <a:sym typeface="Times New Roman"/>
              </a:defRPr>
            </a:pPr>
            <a:r>
              <a:t>Their parties had grown with urbanization, industrialization, visible high inequality, and prosperity…</a:t>
            </a:r>
          </a:p>
          <a:p>
            <a:pPr marL="260773" indent="-260773" defTabSz="658368">
              <a:spcBef>
                <a:spcPts val="600"/>
              </a:spcBef>
              <a:defRPr sz="1700">
                <a:uFill>
                  <a:solidFill>
                    <a:srgbClr val="000000"/>
                  </a:solidFill>
                </a:uFill>
                <a:latin typeface="Times New Roman"/>
                <a:ea typeface="Times New Roman"/>
                <a:cs typeface="Times New Roman"/>
                <a:sym typeface="Times New Roman"/>
              </a:defRPr>
            </a:pPr>
            <a:r>
              <a:t>But by and large the swing was to the right, rather than to the left</a:t>
            </a:r>
          </a:p>
          <a:p>
            <a:pPr lvl="1" marL="580812" indent="-260773" defTabSz="658368">
              <a:spcBef>
                <a:spcPts val="600"/>
              </a:spcBef>
              <a:defRPr sz="1700">
                <a:uFill>
                  <a:solidFill>
                    <a:srgbClr val="000000"/>
                  </a:solidFill>
                </a:uFill>
                <a:latin typeface="Times New Roman"/>
                <a:ea typeface="Times New Roman"/>
                <a:cs typeface="Times New Roman"/>
                <a:sym typeface="Times New Roman"/>
              </a:defRPr>
            </a:pPr>
            <a:r>
              <a:t>Except in the United States</a:t>
            </a:r>
          </a:p>
        </p:txBody>
      </p:sp>
      <p:pic>
        <p:nvPicPr>
          <p:cNvPr id="202" name="Image" descr="Image"/>
          <p:cNvPicPr>
            <a:picLocks noChangeAspect="1"/>
          </p:cNvPicPr>
          <p:nvPr/>
        </p:nvPicPr>
        <p:blipFill>
          <a:blip r:embed="rId2">
            <a:extLst/>
          </a:blip>
          <a:stretch>
            <a:fillRect/>
          </a:stretch>
        </p:blipFill>
        <p:spPr>
          <a:xfrm>
            <a:off x="4636777" y="1518046"/>
            <a:ext cx="4127244" cy="510918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